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18" r:id="rId1"/>
    <p:sldMasterId id="2147484431" r:id="rId2"/>
    <p:sldMasterId id="2147484443" r:id="rId3"/>
    <p:sldMasterId id="2147484455" r:id="rId4"/>
  </p:sldMasterIdLst>
  <p:notesMasterIdLst>
    <p:notesMasterId r:id="rId120"/>
  </p:notesMasterIdLst>
  <p:sldIdLst>
    <p:sldId id="593" r:id="rId5"/>
    <p:sldId id="292" r:id="rId6"/>
    <p:sldId id="469" r:id="rId7"/>
    <p:sldId id="360" r:id="rId8"/>
    <p:sldId id="361" r:id="rId9"/>
    <p:sldId id="577" r:id="rId10"/>
    <p:sldId id="578" r:id="rId11"/>
    <p:sldId id="548" r:id="rId12"/>
    <p:sldId id="395" r:id="rId13"/>
    <p:sldId id="550" r:id="rId14"/>
    <p:sldId id="461" r:id="rId15"/>
    <p:sldId id="471" r:id="rId16"/>
    <p:sldId id="547" r:id="rId17"/>
    <p:sldId id="391" r:id="rId18"/>
    <p:sldId id="575" r:id="rId19"/>
    <p:sldId id="444" r:id="rId20"/>
    <p:sldId id="488" r:id="rId21"/>
    <p:sldId id="487" r:id="rId22"/>
    <p:sldId id="485" r:id="rId23"/>
    <p:sldId id="566" r:id="rId24"/>
    <p:sldId id="567" r:id="rId25"/>
    <p:sldId id="568" r:id="rId26"/>
    <p:sldId id="569" r:id="rId27"/>
    <p:sldId id="484" r:id="rId28"/>
    <p:sldId id="483" r:id="rId29"/>
    <p:sldId id="482" r:id="rId30"/>
    <p:sldId id="481" r:id="rId31"/>
    <p:sldId id="480" r:id="rId32"/>
    <p:sldId id="479" r:id="rId33"/>
    <p:sldId id="478" r:id="rId34"/>
    <p:sldId id="476" r:id="rId35"/>
    <p:sldId id="475" r:id="rId36"/>
    <p:sldId id="576" r:id="rId37"/>
    <p:sldId id="474" r:id="rId38"/>
    <p:sldId id="473" r:id="rId39"/>
    <p:sldId id="532" r:id="rId40"/>
    <p:sldId id="533" r:id="rId41"/>
    <p:sldId id="534" r:id="rId42"/>
    <p:sldId id="591" r:id="rId43"/>
    <p:sldId id="472" r:id="rId44"/>
    <p:sldId id="517" r:id="rId45"/>
    <p:sldId id="523" r:id="rId46"/>
    <p:sldId id="522" r:id="rId47"/>
    <p:sldId id="545" r:id="rId48"/>
    <p:sldId id="521" r:id="rId49"/>
    <p:sldId id="544" r:id="rId50"/>
    <p:sldId id="530" r:id="rId51"/>
    <p:sldId id="527" r:id="rId52"/>
    <p:sldId id="528" r:id="rId53"/>
    <p:sldId id="552" r:id="rId54"/>
    <p:sldId id="551" r:id="rId55"/>
    <p:sldId id="536" r:id="rId56"/>
    <p:sldId id="558" r:id="rId57"/>
    <p:sldId id="553" r:id="rId58"/>
    <p:sldId id="537" r:id="rId59"/>
    <p:sldId id="538" r:id="rId60"/>
    <p:sldId id="559" r:id="rId61"/>
    <p:sldId id="560" r:id="rId62"/>
    <p:sldId id="565" r:id="rId63"/>
    <p:sldId id="546" r:id="rId64"/>
    <p:sldId id="539" r:id="rId65"/>
    <p:sldId id="540" r:id="rId66"/>
    <p:sldId id="541" r:id="rId67"/>
    <p:sldId id="562" r:id="rId68"/>
    <p:sldId id="563" r:id="rId69"/>
    <p:sldId id="561" r:id="rId70"/>
    <p:sldId id="564" r:id="rId71"/>
    <p:sldId id="542" r:id="rId72"/>
    <p:sldId id="574" r:id="rId73"/>
    <p:sldId id="543" r:id="rId74"/>
    <p:sldId id="571" r:id="rId75"/>
    <p:sldId id="573" r:id="rId76"/>
    <p:sldId id="572" r:id="rId77"/>
    <p:sldId id="570" r:id="rId78"/>
    <p:sldId id="490" r:id="rId79"/>
    <p:sldId id="491" r:id="rId80"/>
    <p:sldId id="580" r:id="rId81"/>
    <p:sldId id="492" r:id="rId82"/>
    <p:sldId id="493" r:id="rId83"/>
    <p:sldId id="581" r:id="rId84"/>
    <p:sldId id="494" r:id="rId85"/>
    <p:sldId id="495" r:id="rId86"/>
    <p:sldId id="496" r:id="rId87"/>
    <p:sldId id="497" r:id="rId88"/>
    <p:sldId id="498" r:id="rId89"/>
    <p:sldId id="499" r:id="rId90"/>
    <p:sldId id="500" r:id="rId91"/>
    <p:sldId id="501" r:id="rId92"/>
    <p:sldId id="502" r:id="rId93"/>
    <p:sldId id="503" r:id="rId94"/>
    <p:sldId id="504" r:id="rId95"/>
    <p:sldId id="505" r:id="rId96"/>
    <p:sldId id="579" r:id="rId97"/>
    <p:sldId id="506" r:id="rId98"/>
    <p:sldId id="507" r:id="rId99"/>
    <p:sldId id="508" r:id="rId100"/>
    <p:sldId id="509" r:id="rId101"/>
    <p:sldId id="510" r:id="rId102"/>
    <p:sldId id="511" r:id="rId103"/>
    <p:sldId id="512" r:id="rId104"/>
    <p:sldId id="582" r:id="rId105"/>
    <p:sldId id="513" r:id="rId106"/>
    <p:sldId id="514" r:id="rId107"/>
    <p:sldId id="515" r:id="rId108"/>
    <p:sldId id="516" r:id="rId109"/>
    <p:sldId id="583" r:id="rId110"/>
    <p:sldId id="592" r:id="rId111"/>
    <p:sldId id="589" r:id="rId112"/>
    <p:sldId id="584" r:id="rId113"/>
    <p:sldId id="585" r:id="rId114"/>
    <p:sldId id="586" r:id="rId115"/>
    <p:sldId id="588" r:id="rId116"/>
    <p:sldId id="590" r:id="rId117"/>
    <p:sldId id="595" r:id="rId118"/>
    <p:sldId id="594" r:id="rId119"/>
  </p:sldIdLst>
  <p:sldSz cx="9144000" cy="6858000" type="screen4x3"/>
  <p:notesSz cx="7099300" cy="10234613"/>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24736"/>
    <a:srgbClr val="B6B700"/>
    <a:srgbClr val="3A003A"/>
    <a:srgbClr val="00CC00"/>
    <a:srgbClr val="0066FF"/>
    <a:srgbClr val="009900"/>
    <a:srgbClr val="FF6600"/>
    <a:srgbClr val="FF9900"/>
    <a:srgbClr val="5F5F5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3969" autoAdjust="0"/>
    <p:restoredTop sz="98664" autoAdjust="0"/>
  </p:normalViewPr>
  <p:slideViewPr>
    <p:cSldViewPr>
      <p:cViewPr>
        <p:scale>
          <a:sx n="85" d="100"/>
          <a:sy n="85" d="100"/>
        </p:scale>
        <p:origin x="-1282" y="-9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cs typeface="+mn-cs"/>
              </a:defRPr>
            </a:lvl1pPr>
          </a:lstStyle>
          <a:p>
            <a:pPr>
              <a:defRPr/>
            </a:pPr>
            <a:endParaRPr lang="nl-NL"/>
          </a:p>
        </p:txBody>
      </p:sp>
      <p:sp>
        <p:nvSpPr>
          <p:cNvPr id="1741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cs typeface="+mn-cs"/>
              </a:defRPr>
            </a:lvl1pPr>
          </a:lstStyle>
          <a:p>
            <a:pPr>
              <a:defRPr/>
            </a:pPr>
            <a:endParaRPr lang="nl-NL"/>
          </a:p>
        </p:txBody>
      </p:sp>
      <p:sp>
        <p:nvSpPr>
          <p:cNvPr id="11981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741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cs typeface="+mn-cs"/>
              </a:defRPr>
            </a:lvl1pPr>
          </a:lstStyle>
          <a:p>
            <a:pPr>
              <a:defRPr/>
            </a:pPr>
            <a:endParaRPr lang="nl-NL"/>
          </a:p>
        </p:txBody>
      </p:sp>
      <p:sp>
        <p:nvSpPr>
          <p:cNvPr id="1741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cs typeface="+mn-cs"/>
              </a:defRPr>
            </a:lvl1pPr>
          </a:lstStyle>
          <a:p>
            <a:pPr>
              <a:defRPr/>
            </a:pPr>
            <a:fld id="{2D0AC052-4336-459C-BCFA-BE051DF0203A}" type="slidenum">
              <a:rPr lang="nl-NL"/>
              <a:pPr>
                <a:defRPr/>
              </a:pPr>
              <a:t>‹nr.›</a:t>
            </a:fld>
            <a:endParaRPr lang="nl-NL" dirty="0"/>
          </a:p>
        </p:txBody>
      </p:sp>
    </p:spTree>
    <p:extLst>
      <p:ext uri="{BB962C8B-B14F-4D97-AF65-F5344CB8AC3E}">
        <p14:creationId xmlns:p14="http://schemas.microsoft.com/office/powerpoint/2010/main" val="29004193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z="1400" smtClean="0">
              <a:solidFill>
                <a:schemeClr val="bg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t>Werken op, aan of langs wegen brengt veel risico's met zich mee, ongeacht of dit nou binnen of buiten de bebouwde kom gebeurt. </a:t>
            </a:r>
            <a:br>
              <a:rPr lang="nl-NL" smtClean="0"/>
            </a:br>
            <a:r>
              <a:rPr lang="nl-NL" smtClean="0"/>
              <a:t>Een belangrijk aspect bij deze risico’s is het samenspel tussen de weggebruikers en de mensen die de werkzaamheden uitvoeren. Het gedrag van weggebruikers kan variëren van (te) voorzichtig tot ronduit gevaarlijk, asociaal en soms agressief*. </a:t>
            </a:r>
            <a:br>
              <a:rPr lang="nl-NL" smtClean="0"/>
            </a:br>
            <a:r>
              <a:rPr lang="nl-NL" smtClean="0"/>
              <a:t>De wegwerker heeft met al deze gedragsvormen te maken en zal door de juiste maatregelen te nemen ervoor moeten zorgen dat zijn veiligheid en gezondheid te allen tijde gewaarborgd zijn. </a:t>
            </a:r>
            <a:br>
              <a:rPr lang="nl-NL" smtClean="0"/>
            </a:br>
            <a:r>
              <a:rPr lang="nl-NL" smtClean="0"/>
              <a:t/>
            </a:r>
            <a:br>
              <a:rPr lang="nl-NL" smtClean="0"/>
            </a:br>
            <a:r>
              <a:rPr lang="nl-NL" smtClean="0"/>
              <a:t>De wegwerker is de kwetsbare partij, het afgezette gebied creëert extra veiligheid. Hoe groot die extra veiligheid is, hangt voor een groot deel af van de kwaliteit van de afzetting. </a:t>
            </a:r>
            <a:br>
              <a:rPr lang="nl-NL" smtClean="0"/>
            </a:br>
            <a:r>
              <a:rPr lang="nl-NL" smtClean="0"/>
              <a:t>In de Risico- Inventarisatie en -Evaluatie2 zal werken op, aan of langs de weg als risico genoemd worden en zal er een aanbeveling gedaan worden om een cursus te volgen. </a:t>
            </a:r>
            <a:br>
              <a:rPr lang="nl-NL" smtClean="0"/>
            </a:br>
            <a:endParaRPr lang="nl-N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t>Werken op, aan of langs wegen brengt veel risico's met zich mee, ongeacht of dit nou binnen of buiten de bebouwde kom gebeurt. </a:t>
            </a:r>
            <a:br>
              <a:rPr lang="nl-NL" smtClean="0"/>
            </a:br>
            <a:r>
              <a:rPr lang="nl-NL" smtClean="0"/>
              <a:t>Een belangrijk aspect bij deze risico’s is het samenspel tussen de weggebruikers en de mensen die de werkzaamheden uitvoeren. Het gedrag van weggebruikers kan variëren van (te) voorzichtig tot ronduit gevaarlijk, asociaal en soms agressief*. </a:t>
            </a:r>
            <a:br>
              <a:rPr lang="nl-NL" smtClean="0"/>
            </a:br>
            <a:r>
              <a:rPr lang="nl-NL" smtClean="0"/>
              <a:t>De wegwerker heeft met al deze gedragsvormen te maken en zal door de juiste maatregelen te nemen ervoor moeten zorgen dat zijn veiligheid en gezondheid te allen tijde gewaarborgd zijn. </a:t>
            </a:r>
            <a:br>
              <a:rPr lang="nl-NL" smtClean="0"/>
            </a:br>
            <a:r>
              <a:rPr lang="nl-NL" smtClean="0"/>
              <a:t/>
            </a:r>
            <a:br>
              <a:rPr lang="nl-NL" smtClean="0"/>
            </a:br>
            <a:r>
              <a:rPr lang="nl-NL" smtClean="0"/>
              <a:t>De wegwerker is de kwetsbare partij, het afgezette gebied creëert extra veiligheid. Hoe groot die extra veiligheid is, hangt voor een groot deel af van de kwaliteit van de afzetting. </a:t>
            </a:r>
            <a:br>
              <a:rPr lang="nl-NL" smtClean="0"/>
            </a:br>
            <a:r>
              <a:rPr lang="nl-NL" smtClean="0"/>
              <a:t>In de Risico- Inventarisatie en -Evaluatie2 zal werken op, aan of langs de weg als risico genoemd worden en zal er een aanbeveling gedaan worden om een cursus te volgen. </a:t>
            </a:r>
            <a:br>
              <a:rPr lang="nl-NL" smtClean="0"/>
            </a:br>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t>Werken op, aan of langs wegen brengt veel risico's met zich mee, ongeacht of dit nou binnen of buiten de bebouwde kom gebeurt. </a:t>
            </a:r>
            <a:br>
              <a:rPr lang="nl-NL" smtClean="0"/>
            </a:br>
            <a:r>
              <a:rPr lang="nl-NL" smtClean="0"/>
              <a:t>Een belangrijk aspect bij deze risico’s is het samenspel tussen de weggebruikers en de mensen die de werkzaamheden uitvoeren. Het gedrag van weggebruikers kan variëren van (te) voorzichtig tot ronduit gevaarlijk, asociaal en soms agressief*. </a:t>
            </a:r>
            <a:br>
              <a:rPr lang="nl-NL" smtClean="0"/>
            </a:br>
            <a:r>
              <a:rPr lang="nl-NL" smtClean="0"/>
              <a:t>De wegwerker heeft met al deze gedragsvormen te maken en zal door de juiste maatregelen te nemen ervoor moeten zorgen dat zijn veiligheid en gezondheid te allen tijde gewaarborgd zijn. </a:t>
            </a:r>
            <a:br>
              <a:rPr lang="nl-NL" smtClean="0"/>
            </a:br>
            <a:r>
              <a:rPr lang="nl-NL" smtClean="0"/>
              <a:t/>
            </a:r>
            <a:br>
              <a:rPr lang="nl-NL" smtClean="0"/>
            </a:br>
            <a:r>
              <a:rPr lang="nl-NL" smtClean="0"/>
              <a:t>De wegwerker is de kwetsbare partij, het afgezette gebied creëert extra veiligheid. Hoe groot die extra veiligheid is, hangt voor een groot deel af van de kwaliteit van de afzetting. </a:t>
            </a:r>
            <a:br>
              <a:rPr lang="nl-NL" smtClean="0"/>
            </a:br>
            <a:r>
              <a:rPr lang="nl-NL" smtClean="0"/>
              <a:t>In de Risico- Inventarisatie en -Evaluatie2 zal werken op, aan of langs de weg als risico genoemd worden en zal er een aanbeveling gedaan worden om een cursus te volgen. </a:t>
            </a:r>
            <a:br>
              <a:rPr lang="nl-NL" smtClean="0"/>
            </a:br>
            <a:endParaRPr lang="nl-N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pPr>
              <a:defRPr/>
            </a:pPr>
            <a:fld id="{1D0E1586-54A3-4A90-AD23-F3001508B757}" type="datetime1">
              <a:rPr lang="nl-NL" smtClean="0"/>
              <a:pPr>
                <a:defRPr/>
              </a:pPr>
              <a:t>16-1-2017</a:t>
            </a:fld>
            <a:endParaRPr lang="nl-NL"/>
          </a:p>
        </p:txBody>
      </p:sp>
      <p:sp>
        <p:nvSpPr>
          <p:cNvPr id="5" name="Tijdelijke aanduiding voor voettekst 4"/>
          <p:cNvSpPr>
            <a:spLocks noGrp="1"/>
          </p:cNvSpPr>
          <p:nvPr>
            <p:ph type="ftr" sz="quarter" idx="11"/>
          </p:nvPr>
        </p:nvSpPr>
        <p:spPr/>
        <p:txBody>
          <a:bodyPr/>
          <a:lstStyle/>
          <a:p>
            <a:pPr>
              <a:defRPr/>
            </a:pPr>
            <a:r>
              <a:rPr lang="nl-NL" smtClean="0"/>
              <a:t>AOC-Oost, Training en Projecten</a:t>
            </a:r>
            <a:endParaRPr lang="nl-NL"/>
          </a:p>
        </p:txBody>
      </p:sp>
      <p:sp>
        <p:nvSpPr>
          <p:cNvPr id="6" name="Tijdelijke aanduiding voor dianummer 5"/>
          <p:cNvSpPr>
            <a:spLocks noGrp="1"/>
          </p:cNvSpPr>
          <p:nvPr>
            <p:ph type="sldNum" sz="quarter" idx="12"/>
          </p:nvPr>
        </p:nvSpPr>
        <p:spPr/>
        <p:txBody>
          <a:bodyPr/>
          <a:lstStyle/>
          <a:p>
            <a:pPr>
              <a:defRPr/>
            </a:pPr>
            <a:fld id="{86868D56-21C5-4986-A194-EB45E4245999}" type="slidenum">
              <a:rPr lang="nl-NL" smtClean="0"/>
              <a:pPr>
                <a:defRPr/>
              </a:pPr>
              <a:t>‹nr.›</a:t>
            </a:fld>
            <a:endParaRPr lang="nl-NL" dirty="0"/>
          </a:p>
        </p:txBody>
      </p:sp>
    </p:spTree>
    <p:extLst>
      <p:ext uri="{BB962C8B-B14F-4D97-AF65-F5344CB8AC3E}">
        <p14:creationId xmlns:p14="http://schemas.microsoft.com/office/powerpoint/2010/main" val="34207376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fld id="{D22CDFA1-7B03-4757-8E48-A61BDA9CBE2C}" type="datetime1">
              <a:rPr lang="nl-NL" smtClean="0"/>
              <a:pPr>
                <a:defRPr/>
              </a:pPr>
              <a:t>16-1-2017</a:t>
            </a:fld>
            <a:endParaRPr lang="nl-NL"/>
          </a:p>
        </p:txBody>
      </p:sp>
      <p:sp>
        <p:nvSpPr>
          <p:cNvPr id="6" name="Tijdelijke aanduiding voor voettekst 5"/>
          <p:cNvSpPr>
            <a:spLocks noGrp="1"/>
          </p:cNvSpPr>
          <p:nvPr>
            <p:ph type="ftr" sz="quarter" idx="11"/>
          </p:nvPr>
        </p:nvSpPr>
        <p:spPr/>
        <p:txBody>
          <a:bodyPr/>
          <a:lstStyle/>
          <a:p>
            <a:pPr>
              <a:defRPr/>
            </a:pPr>
            <a:r>
              <a:rPr lang="nl-NL" smtClean="0"/>
              <a:t>AOC-Oost, Training en Projecten</a:t>
            </a:r>
            <a:endParaRPr lang="nl-NL"/>
          </a:p>
        </p:txBody>
      </p:sp>
      <p:sp>
        <p:nvSpPr>
          <p:cNvPr id="7" name="Tijdelijke aanduiding voor dianummer 6"/>
          <p:cNvSpPr>
            <a:spLocks noGrp="1"/>
          </p:cNvSpPr>
          <p:nvPr>
            <p:ph type="sldNum" sz="quarter" idx="12"/>
          </p:nvPr>
        </p:nvSpPr>
        <p:spPr/>
        <p:txBody>
          <a:bodyPr/>
          <a:lstStyle/>
          <a:p>
            <a:pPr>
              <a:defRPr/>
            </a:pPr>
            <a:fld id="{96D69329-B91C-46B6-A343-DAAF4D1EF2AB}" type="slidenum">
              <a:rPr lang="nl-NL" smtClean="0"/>
              <a:pPr>
                <a:defRPr/>
              </a:pPr>
              <a:t>‹nr.›</a:t>
            </a:fld>
            <a:endParaRPr lang="nl-NL" dirty="0"/>
          </a:p>
        </p:txBody>
      </p:sp>
    </p:spTree>
    <p:extLst>
      <p:ext uri="{BB962C8B-B14F-4D97-AF65-F5344CB8AC3E}">
        <p14:creationId xmlns:p14="http://schemas.microsoft.com/office/powerpoint/2010/main" val="20867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pPr>
              <a:defRPr/>
            </a:pPr>
            <a:fld id="{F6EE356B-A16E-4794-B9DF-20FCAEE81586}" type="datetime1">
              <a:rPr lang="nl-NL" smtClean="0"/>
              <a:pPr>
                <a:defRPr/>
              </a:pPr>
              <a:t>16-1-2017</a:t>
            </a:fld>
            <a:endParaRPr lang="nl-NL"/>
          </a:p>
        </p:txBody>
      </p:sp>
      <p:sp>
        <p:nvSpPr>
          <p:cNvPr id="5" name="Tijdelijke aanduiding voor voettekst 4"/>
          <p:cNvSpPr>
            <a:spLocks noGrp="1"/>
          </p:cNvSpPr>
          <p:nvPr>
            <p:ph type="ftr" sz="quarter" idx="11"/>
          </p:nvPr>
        </p:nvSpPr>
        <p:spPr/>
        <p:txBody>
          <a:bodyPr/>
          <a:lstStyle/>
          <a:p>
            <a:pPr>
              <a:defRPr/>
            </a:pPr>
            <a:r>
              <a:rPr lang="nl-NL" smtClean="0"/>
              <a:t>AOC-Oost, Training en Projecten</a:t>
            </a:r>
            <a:endParaRPr lang="nl-NL"/>
          </a:p>
        </p:txBody>
      </p:sp>
      <p:sp>
        <p:nvSpPr>
          <p:cNvPr id="6" name="Tijdelijke aanduiding voor dianummer 5"/>
          <p:cNvSpPr>
            <a:spLocks noGrp="1"/>
          </p:cNvSpPr>
          <p:nvPr>
            <p:ph type="sldNum" sz="quarter" idx="12"/>
          </p:nvPr>
        </p:nvSpPr>
        <p:spPr/>
        <p:txBody>
          <a:bodyPr/>
          <a:lstStyle/>
          <a:p>
            <a:pPr>
              <a:defRPr/>
            </a:pPr>
            <a:fld id="{872546E1-149F-4DEA-BE1A-BED64770E4C3}" type="slidenum">
              <a:rPr lang="nl-NL" smtClean="0"/>
              <a:pPr>
                <a:defRPr/>
              </a:pPr>
              <a:t>‹nr.›</a:t>
            </a:fld>
            <a:endParaRPr lang="nl-NL" dirty="0"/>
          </a:p>
        </p:txBody>
      </p:sp>
    </p:spTree>
    <p:extLst>
      <p:ext uri="{BB962C8B-B14F-4D97-AF65-F5344CB8AC3E}">
        <p14:creationId xmlns:p14="http://schemas.microsoft.com/office/powerpoint/2010/main" val="3000340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pPr>
              <a:defRPr/>
            </a:pPr>
            <a:fld id="{46D82EAE-0D4B-4657-AC5F-F2EE48AF8ABF}" type="datetime1">
              <a:rPr lang="nl-NL" smtClean="0"/>
              <a:pPr>
                <a:defRPr/>
              </a:pPr>
              <a:t>16-1-2017</a:t>
            </a:fld>
            <a:endParaRPr lang="nl-NL"/>
          </a:p>
        </p:txBody>
      </p:sp>
      <p:sp>
        <p:nvSpPr>
          <p:cNvPr id="5" name="Tijdelijke aanduiding voor voettekst 4"/>
          <p:cNvSpPr>
            <a:spLocks noGrp="1"/>
          </p:cNvSpPr>
          <p:nvPr>
            <p:ph type="ftr" sz="quarter" idx="11"/>
          </p:nvPr>
        </p:nvSpPr>
        <p:spPr/>
        <p:txBody>
          <a:bodyPr/>
          <a:lstStyle/>
          <a:p>
            <a:pPr>
              <a:defRPr/>
            </a:pPr>
            <a:r>
              <a:rPr lang="nl-NL" smtClean="0"/>
              <a:t>AOC-Oost, Training en Projecten</a:t>
            </a:r>
            <a:endParaRPr lang="nl-NL"/>
          </a:p>
        </p:txBody>
      </p:sp>
      <p:sp>
        <p:nvSpPr>
          <p:cNvPr id="6" name="Tijdelijke aanduiding voor dianummer 5"/>
          <p:cNvSpPr>
            <a:spLocks noGrp="1"/>
          </p:cNvSpPr>
          <p:nvPr>
            <p:ph type="sldNum" sz="quarter" idx="12"/>
          </p:nvPr>
        </p:nvSpPr>
        <p:spPr/>
        <p:txBody>
          <a:bodyPr/>
          <a:lstStyle/>
          <a:p>
            <a:pPr>
              <a:defRPr/>
            </a:pPr>
            <a:fld id="{5B78B348-CDE0-42A1-9BD8-937C70C00EAE}" type="slidenum">
              <a:rPr lang="nl-NL" smtClean="0"/>
              <a:pPr>
                <a:defRPr/>
              </a:pPr>
              <a:t>‹nr.›</a:t>
            </a:fld>
            <a:endParaRPr lang="nl-NL" dirty="0"/>
          </a:p>
        </p:txBody>
      </p:sp>
    </p:spTree>
    <p:extLst>
      <p:ext uri="{BB962C8B-B14F-4D97-AF65-F5344CB8AC3E}">
        <p14:creationId xmlns:p14="http://schemas.microsoft.com/office/powerpoint/2010/main" val="7129067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254650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261014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6593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41735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38508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52492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1773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pPr>
              <a:defRPr/>
            </a:pPr>
            <a:fld id="{74501716-CBFD-49A1-9D29-356BA2ED657C}" type="datetime1">
              <a:rPr lang="nl-NL" smtClean="0"/>
              <a:pPr>
                <a:defRPr/>
              </a:pPr>
              <a:t>16-1-2017</a:t>
            </a:fld>
            <a:endParaRPr lang="nl-NL"/>
          </a:p>
        </p:txBody>
      </p:sp>
      <p:sp>
        <p:nvSpPr>
          <p:cNvPr id="4" name="Tijdelijke aanduiding voor voettekst 3"/>
          <p:cNvSpPr>
            <a:spLocks noGrp="1"/>
          </p:cNvSpPr>
          <p:nvPr>
            <p:ph type="ftr" sz="quarter" idx="11"/>
          </p:nvPr>
        </p:nvSpPr>
        <p:spPr/>
        <p:txBody>
          <a:bodyPr/>
          <a:lstStyle/>
          <a:p>
            <a:pPr>
              <a:defRPr/>
            </a:pPr>
            <a:r>
              <a:rPr lang="nl-NL" smtClean="0"/>
              <a:t>AOC-Oost, Training en Projecten</a:t>
            </a:r>
            <a:endParaRPr lang="nl-NL"/>
          </a:p>
        </p:txBody>
      </p:sp>
      <p:sp>
        <p:nvSpPr>
          <p:cNvPr id="5" name="Tijdelijke aanduiding voor dianummer 4"/>
          <p:cNvSpPr>
            <a:spLocks noGrp="1"/>
          </p:cNvSpPr>
          <p:nvPr>
            <p:ph type="sldNum" sz="quarter" idx="12"/>
          </p:nvPr>
        </p:nvSpPr>
        <p:spPr/>
        <p:txBody>
          <a:bodyPr/>
          <a:lstStyle/>
          <a:p>
            <a:pPr>
              <a:defRPr/>
            </a:pPr>
            <a:fld id="{2F8BEAC5-A0D9-4041-A1C2-586CA7BE16DB}" type="slidenum">
              <a:rPr lang="nl-NL" smtClean="0"/>
              <a:pPr>
                <a:defRPr/>
              </a:pPr>
              <a:t>‹nr.›</a:t>
            </a:fld>
            <a:endParaRPr lang="nl-NL" dirty="0"/>
          </a:p>
        </p:txBody>
      </p:sp>
    </p:spTree>
    <p:extLst>
      <p:ext uri="{BB962C8B-B14F-4D97-AF65-F5344CB8AC3E}">
        <p14:creationId xmlns:p14="http://schemas.microsoft.com/office/powerpoint/2010/main" val="187644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97027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927046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77444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30813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54038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476695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658645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08293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980716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68527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lgn="l">
              <a:defRPr sz="3200" b="1">
                <a:solidFill>
                  <a:srgbClr val="B6B700"/>
                </a:solidFill>
                <a:latin typeface="Arial" pitchFamily="34" charset="0"/>
                <a:cs typeface="Arial" pitchFamily="34" charset="0"/>
              </a:defRPr>
            </a:lvl1pPr>
          </a:lstStyle>
          <a:p>
            <a:r>
              <a:rPr lang="nl-NL" smtClean="0"/>
              <a:t>Klik om de stijl te bewerken</a:t>
            </a:r>
            <a:endParaRPr lang="nl-NL" dirty="0"/>
          </a:p>
        </p:txBody>
      </p:sp>
      <p:sp>
        <p:nvSpPr>
          <p:cNvPr id="3" name="Tijdelijke aanduiding voor inhoud 2"/>
          <p:cNvSpPr>
            <a:spLocks noGrp="1"/>
          </p:cNvSpPr>
          <p:nvPr>
            <p:ph idx="1"/>
          </p:nvPr>
        </p:nvSpPr>
        <p:spPr/>
        <p:txBody>
          <a:bodyPr>
            <a:normAutofit/>
          </a:bodyPr>
          <a:lstStyle>
            <a:lvl1pPr>
              <a:defRPr sz="2000">
                <a:solidFill>
                  <a:srgbClr val="154535"/>
                </a:solidFill>
                <a:latin typeface="Arial" pitchFamily="34" charset="0"/>
                <a:cs typeface="Arial" pitchFamily="34" charset="0"/>
              </a:defRPr>
            </a:lvl1pPr>
            <a:lvl2pPr>
              <a:defRPr sz="2000">
                <a:solidFill>
                  <a:srgbClr val="154535"/>
                </a:solidFill>
                <a:latin typeface="Arial" pitchFamily="34" charset="0"/>
                <a:cs typeface="Arial" pitchFamily="34" charset="0"/>
              </a:defRPr>
            </a:lvl2pPr>
            <a:lvl3pPr>
              <a:defRPr sz="2000">
                <a:solidFill>
                  <a:srgbClr val="154535"/>
                </a:solidFill>
                <a:latin typeface="Arial" pitchFamily="34" charset="0"/>
                <a:cs typeface="Arial" pitchFamily="34" charset="0"/>
              </a:defRPr>
            </a:lvl3pPr>
            <a:lvl4pPr>
              <a:defRPr sz="2000">
                <a:solidFill>
                  <a:srgbClr val="154535"/>
                </a:solidFill>
                <a:latin typeface="Arial" pitchFamily="34" charset="0"/>
                <a:cs typeface="Arial" pitchFamily="34" charset="0"/>
              </a:defRPr>
            </a:lvl4pPr>
            <a:lvl5pPr>
              <a:defRPr sz="2000">
                <a:solidFill>
                  <a:srgbClr val="154535"/>
                </a:solidFill>
                <a:latin typeface="Arial" pitchFamily="34" charset="0"/>
                <a:cs typeface="Arial"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p>
            <a:pPr>
              <a:defRPr/>
            </a:pPr>
            <a:fld id="{070BF196-6183-4FE7-A4BF-F42FFD7A7EAD}" type="datetime1">
              <a:rPr lang="nl-NL" smtClean="0"/>
              <a:pPr>
                <a:defRPr/>
              </a:pPr>
              <a:t>16-1-2017</a:t>
            </a:fld>
            <a:endParaRPr lang="nl-NL"/>
          </a:p>
        </p:txBody>
      </p:sp>
      <p:sp>
        <p:nvSpPr>
          <p:cNvPr id="5" name="Tijdelijke aanduiding voor voettekst 4"/>
          <p:cNvSpPr>
            <a:spLocks noGrp="1"/>
          </p:cNvSpPr>
          <p:nvPr>
            <p:ph type="ftr" sz="quarter" idx="11"/>
          </p:nvPr>
        </p:nvSpPr>
        <p:spPr/>
        <p:txBody>
          <a:bodyPr/>
          <a:lstStyle/>
          <a:p>
            <a:pPr>
              <a:defRPr/>
            </a:pPr>
            <a:r>
              <a:rPr lang="nl-NL" smtClean="0"/>
              <a:t>AOC-Oost, Training en Projecten</a:t>
            </a:r>
            <a:endParaRPr lang="nl-NL"/>
          </a:p>
        </p:txBody>
      </p:sp>
      <p:sp>
        <p:nvSpPr>
          <p:cNvPr id="6" name="Tijdelijke aanduiding voor dianummer 5"/>
          <p:cNvSpPr>
            <a:spLocks noGrp="1"/>
          </p:cNvSpPr>
          <p:nvPr>
            <p:ph type="sldNum" sz="quarter" idx="12"/>
          </p:nvPr>
        </p:nvSpPr>
        <p:spPr/>
        <p:txBody>
          <a:bodyPr/>
          <a:lstStyle/>
          <a:p>
            <a:pPr>
              <a:defRPr/>
            </a:pPr>
            <a:fld id="{0E1FF55D-87F4-41C6-9A4D-63EF65275CE3}" type="slidenum">
              <a:rPr lang="nl-NL" smtClean="0"/>
              <a:pPr>
                <a:defRPr/>
              </a:pPr>
              <a:t>‹nr.›</a:t>
            </a:fld>
            <a:endParaRPr lang="nl-NL" dirty="0"/>
          </a:p>
        </p:txBody>
      </p:sp>
    </p:spTree>
    <p:extLst>
      <p:ext uri="{BB962C8B-B14F-4D97-AF65-F5344CB8AC3E}">
        <p14:creationId xmlns:p14="http://schemas.microsoft.com/office/powerpoint/2010/main" val="308497566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5050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09248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16833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25331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B3E9627-2CC4-4834-B766-CCD6A64EA1D7}" type="datetimeFigureOut">
              <a:rPr lang="nl-NL" smtClean="0">
                <a:solidFill>
                  <a:prstClr val="black">
                    <a:tint val="75000"/>
                  </a:prstClr>
                </a:solidFill>
              </a:rPr>
              <a:pPr/>
              <a:t>16-1-2017</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88670B14-AD29-4390-BE95-C62ED67DAD94}"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143707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lvl1pPr>
              <a:defRPr/>
            </a:lvl1pPr>
          </a:lstStyle>
          <a:p>
            <a:pPr>
              <a:defRPr/>
            </a:pPr>
            <a:fld id="{F5A4998A-A47A-4480-8771-128BD1BBA378}"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5E3DEA99-932E-4836-B31C-9FBA03A9BA0E}"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756142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EED0A3C4-D983-4AB4-964D-698ED3CECA63}"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8527DCAA-1E5F-43E9-B987-A9475F167DE1}"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631479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lgn="l">
              <a:defRPr sz="3200" b="1">
                <a:solidFill>
                  <a:srgbClr val="B6B700"/>
                </a:solidFill>
                <a:latin typeface="Arial" pitchFamily="34" charset="0"/>
                <a:cs typeface="Arial" pitchFamily="34" charset="0"/>
              </a:defRPr>
            </a:lvl1pPr>
          </a:lstStyle>
          <a:p>
            <a:r>
              <a:rPr lang="nl-NL" smtClean="0"/>
              <a:t>Klik om de stijl te bewerken</a:t>
            </a:r>
            <a:endParaRPr lang="nl-NL" dirty="0"/>
          </a:p>
        </p:txBody>
      </p:sp>
      <p:sp>
        <p:nvSpPr>
          <p:cNvPr id="3" name="Tijdelijke aanduiding voor inhoud 2"/>
          <p:cNvSpPr>
            <a:spLocks noGrp="1"/>
          </p:cNvSpPr>
          <p:nvPr>
            <p:ph idx="1"/>
          </p:nvPr>
        </p:nvSpPr>
        <p:spPr/>
        <p:txBody>
          <a:bodyPr>
            <a:normAutofit/>
          </a:bodyPr>
          <a:lstStyle>
            <a:lvl1pPr>
              <a:defRPr sz="2000">
                <a:solidFill>
                  <a:srgbClr val="154535"/>
                </a:solidFill>
                <a:latin typeface="Arial" pitchFamily="34" charset="0"/>
                <a:cs typeface="Arial" pitchFamily="34" charset="0"/>
              </a:defRPr>
            </a:lvl1pPr>
            <a:lvl2pPr>
              <a:defRPr sz="2000">
                <a:solidFill>
                  <a:srgbClr val="154535"/>
                </a:solidFill>
                <a:latin typeface="Arial" pitchFamily="34" charset="0"/>
                <a:cs typeface="Arial" pitchFamily="34" charset="0"/>
              </a:defRPr>
            </a:lvl2pPr>
            <a:lvl3pPr>
              <a:defRPr sz="2000">
                <a:solidFill>
                  <a:srgbClr val="154535"/>
                </a:solidFill>
                <a:latin typeface="Arial" pitchFamily="34" charset="0"/>
                <a:cs typeface="Arial" pitchFamily="34" charset="0"/>
              </a:defRPr>
            </a:lvl3pPr>
            <a:lvl4pPr>
              <a:defRPr sz="2000">
                <a:solidFill>
                  <a:srgbClr val="154535"/>
                </a:solidFill>
                <a:latin typeface="Arial" pitchFamily="34" charset="0"/>
                <a:cs typeface="Arial" pitchFamily="34" charset="0"/>
              </a:defRPr>
            </a:lvl4pPr>
            <a:lvl5pPr>
              <a:defRPr sz="2000">
                <a:solidFill>
                  <a:srgbClr val="154535"/>
                </a:solidFill>
                <a:latin typeface="Arial" pitchFamily="34" charset="0"/>
                <a:cs typeface="Arial"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lvl1pPr>
              <a:defRPr/>
            </a:lvl1pPr>
          </a:lstStyle>
          <a:p>
            <a:pPr>
              <a:defRPr/>
            </a:pPr>
            <a:r>
              <a:rPr lang="nl-NL">
                <a:solidFill>
                  <a:prstClr val="black">
                    <a:tint val="75000"/>
                  </a:prstClr>
                </a:solidFill>
              </a:rPr>
              <a:t>15 februari 2011</a:t>
            </a: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FCBA440D-710C-45DA-8733-0308BA892097}"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908305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dirty="0"/>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4EF057D2-AD6B-45F6-B008-4F5938B949F6}"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0DE141A9-6573-4CE8-8760-77C2DD7F1285}"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431262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EC0A5A64-94FC-4AF2-AD0C-A51859373AB7}"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62C5ED7E-5B39-4A54-A358-802FBE81077B}"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403745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dirty="0"/>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pPr>
              <a:defRPr/>
            </a:pPr>
            <a:fld id="{F91E7672-7775-4730-A662-8AE9526F4C59}" type="datetime1">
              <a:rPr lang="nl-NL" smtClean="0"/>
              <a:pPr>
                <a:defRPr/>
              </a:pPr>
              <a:t>16-1-2017</a:t>
            </a:fld>
            <a:endParaRPr lang="nl-NL"/>
          </a:p>
        </p:txBody>
      </p:sp>
      <p:sp>
        <p:nvSpPr>
          <p:cNvPr id="5" name="Tijdelijke aanduiding voor voettekst 4"/>
          <p:cNvSpPr>
            <a:spLocks noGrp="1"/>
          </p:cNvSpPr>
          <p:nvPr>
            <p:ph type="ftr" sz="quarter" idx="11"/>
          </p:nvPr>
        </p:nvSpPr>
        <p:spPr/>
        <p:txBody>
          <a:bodyPr/>
          <a:lstStyle/>
          <a:p>
            <a:pPr>
              <a:defRPr/>
            </a:pPr>
            <a:r>
              <a:rPr lang="nl-NL" smtClean="0"/>
              <a:t>AOC-Oost, Training en Projecten</a:t>
            </a:r>
            <a:endParaRPr lang="nl-NL"/>
          </a:p>
        </p:txBody>
      </p:sp>
      <p:sp>
        <p:nvSpPr>
          <p:cNvPr id="6" name="Tijdelijke aanduiding voor dianummer 5"/>
          <p:cNvSpPr>
            <a:spLocks noGrp="1"/>
          </p:cNvSpPr>
          <p:nvPr>
            <p:ph type="sldNum" sz="quarter" idx="12"/>
          </p:nvPr>
        </p:nvSpPr>
        <p:spPr/>
        <p:txBody>
          <a:bodyPr/>
          <a:lstStyle/>
          <a:p>
            <a:pPr>
              <a:defRPr/>
            </a:pPr>
            <a:fld id="{65F628FD-83B8-46A6-A90B-FF57BAC62045}" type="slidenum">
              <a:rPr lang="nl-NL" smtClean="0"/>
              <a:pPr>
                <a:defRPr/>
              </a:pPr>
              <a:t>‹nr.›</a:t>
            </a:fld>
            <a:endParaRPr lang="nl-NL" dirty="0"/>
          </a:p>
        </p:txBody>
      </p:sp>
    </p:spTree>
    <p:extLst>
      <p:ext uri="{BB962C8B-B14F-4D97-AF65-F5344CB8AC3E}">
        <p14:creationId xmlns:p14="http://schemas.microsoft.com/office/powerpoint/2010/main" val="180894065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3F99B061-18D5-4C8E-8632-C5F8110B3D13}"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41AC315D-154A-4839-9C82-3D6A72213CC5}"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382438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D6C65196-4AC0-4B2B-8325-855662413DFA}"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5" name="Tijdelijke aanduiding voor dianummer 5"/>
          <p:cNvSpPr>
            <a:spLocks noGrp="1"/>
          </p:cNvSpPr>
          <p:nvPr>
            <p:ph type="sldNum" sz="quarter" idx="12"/>
          </p:nvPr>
        </p:nvSpPr>
        <p:spPr/>
        <p:txBody>
          <a:bodyPr/>
          <a:lstStyle>
            <a:lvl1pPr>
              <a:defRPr/>
            </a:lvl1pPr>
          </a:lstStyle>
          <a:p>
            <a:pPr>
              <a:defRPr/>
            </a:pPr>
            <a:fld id="{3664B310-4AFC-4F1D-AE15-3D13B79210E0}"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156332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4A383F8C-0B0B-45F6-BBDF-B90B1A89D5B7}"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p:txBody>
          <a:bodyPr/>
          <a:lstStyle>
            <a:lvl1pPr>
              <a:defRPr/>
            </a:lvl1pPr>
          </a:lstStyle>
          <a:p>
            <a:pPr>
              <a:defRPr/>
            </a:pPr>
            <a:fld id="{EB39D9FD-494B-4A02-A744-90C73B2CFC35}"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908250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ED2A7534-7F74-49DA-A942-31EA23ADA8CD}"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71B81B42-367F-4A60-A02A-FF28D2783A75}"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848668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CB3C9400-517C-4449-8B65-D5CC5BD0B59C}"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7" name="Tijdelijke aanduiding voor dianummer 5"/>
          <p:cNvSpPr>
            <a:spLocks noGrp="1"/>
          </p:cNvSpPr>
          <p:nvPr>
            <p:ph type="sldNum" sz="quarter" idx="12"/>
          </p:nvPr>
        </p:nvSpPr>
        <p:spPr/>
        <p:txBody>
          <a:bodyPr/>
          <a:lstStyle>
            <a:lvl1pPr>
              <a:defRPr/>
            </a:lvl1pPr>
          </a:lstStyle>
          <a:p>
            <a:pPr>
              <a:defRPr/>
            </a:pPr>
            <a:fld id="{ACF42845-1C40-452A-B187-E7D6314FDF3E}"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028854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389B3DE8-BA03-409F-A888-D41585246D67}"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87B76AC1-9A64-4B36-9FD3-8CB029E00147}"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087085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71C45E5F-519E-4462-AE7B-C45D66ABF3C7}" type="datetimeFigureOut">
              <a:rPr lang="nl-NL">
                <a:solidFill>
                  <a:prstClr val="black">
                    <a:tint val="75000"/>
                  </a:prstClr>
                </a:solidFill>
              </a:rPr>
              <a:pPr>
                <a:defRPr/>
              </a:pPr>
              <a:t>16-1-2017</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lvl1pPr>
              <a:defRPr/>
            </a:lvl1pPr>
          </a:lstStyle>
          <a:p>
            <a:pPr>
              <a:defRPr/>
            </a:pPr>
            <a:fld id="{F28FFC57-BD17-4751-8964-EA3465DB8734}"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34365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pPr>
              <a:defRPr/>
            </a:pPr>
            <a:fld id="{D7354ECD-C3C2-42CB-A42B-1964FC16DE86}" type="datetime1">
              <a:rPr lang="nl-NL" smtClean="0"/>
              <a:pPr>
                <a:defRPr/>
              </a:pPr>
              <a:t>16-1-2017</a:t>
            </a:fld>
            <a:endParaRPr lang="nl-NL"/>
          </a:p>
        </p:txBody>
      </p:sp>
      <p:sp>
        <p:nvSpPr>
          <p:cNvPr id="6" name="Tijdelijke aanduiding voor voettekst 5"/>
          <p:cNvSpPr>
            <a:spLocks noGrp="1"/>
          </p:cNvSpPr>
          <p:nvPr>
            <p:ph type="ftr" sz="quarter" idx="11"/>
          </p:nvPr>
        </p:nvSpPr>
        <p:spPr/>
        <p:txBody>
          <a:bodyPr/>
          <a:lstStyle/>
          <a:p>
            <a:pPr>
              <a:defRPr/>
            </a:pPr>
            <a:r>
              <a:rPr lang="nl-NL" smtClean="0"/>
              <a:t>AOC-Oost, Training en Projecten</a:t>
            </a:r>
            <a:endParaRPr lang="nl-NL"/>
          </a:p>
        </p:txBody>
      </p:sp>
      <p:sp>
        <p:nvSpPr>
          <p:cNvPr id="7" name="Tijdelijke aanduiding voor dianummer 6"/>
          <p:cNvSpPr>
            <a:spLocks noGrp="1"/>
          </p:cNvSpPr>
          <p:nvPr>
            <p:ph type="sldNum" sz="quarter" idx="12"/>
          </p:nvPr>
        </p:nvSpPr>
        <p:spPr/>
        <p:txBody>
          <a:bodyPr/>
          <a:lstStyle/>
          <a:p>
            <a:pPr>
              <a:defRPr/>
            </a:pPr>
            <a:fld id="{7A5CD1C6-EF91-4CB0-8EA0-A54363FEAC32}" type="slidenum">
              <a:rPr lang="nl-NL" smtClean="0"/>
              <a:pPr>
                <a:defRPr/>
              </a:pPr>
              <a:t>‹nr.›</a:t>
            </a:fld>
            <a:endParaRPr lang="nl-NL" dirty="0"/>
          </a:p>
        </p:txBody>
      </p:sp>
    </p:spTree>
    <p:extLst>
      <p:ext uri="{BB962C8B-B14F-4D97-AF65-F5344CB8AC3E}">
        <p14:creationId xmlns:p14="http://schemas.microsoft.com/office/powerpoint/2010/main" val="24328765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pPr>
              <a:defRPr/>
            </a:pPr>
            <a:fld id="{DCDF7615-E152-42FF-8975-F342A7BB07F3}" type="datetime1">
              <a:rPr lang="nl-NL" smtClean="0"/>
              <a:pPr>
                <a:defRPr/>
              </a:pPr>
              <a:t>16-1-2017</a:t>
            </a:fld>
            <a:endParaRPr lang="nl-NL"/>
          </a:p>
        </p:txBody>
      </p:sp>
      <p:sp>
        <p:nvSpPr>
          <p:cNvPr id="8" name="Tijdelijke aanduiding voor voettekst 7"/>
          <p:cNvSpPr>
            <a:spLocks noGrp="1"/>
          </p:cNvSpPr>
          <p:nvPr>
            <p:ph type="ftr" sz="quarter" idx="11"/>
          </p:nvPr>
        </p:nvSpPr>
        <p:spPr/>
        <p:txBody>
          <a:bodyPr/>
          <a:lstStyle/>
          <a:p>
            <a:pPr>
              <a:defRPr/>
            </a:pPr>
            <a:r>
              <a:rPr lang="nl-NL" smtClean="0"/>
              <a:t>AOC-Oost, Training en Projecten</a:t>
            </a:r>
            <a:endParaRPr lang="nl-NL"/>
          </a:p>
        </p:txBody>
      </p:sp>
      <p:sp>
        <p:nvSpPr>
          <p:cNvPr id="9" name="Tijdelijke aanduiding voor dianummer 8"/>
          <p:cNvSpPr>
            <a:spLocks noGrp="1"/>
          </p:cNvSpPr>
          <p:nvPr>
            <p:ph type="sldNum" sz="quarter" idx="12"/>
          </p:nvPr>
        </p:nvSpPr>
        <p:spPr/>
        <p:txBody>
          <a:bodyPr/>
          <a:lstStyle/>
          <a:p>
            <a:pPr>
              <a:defRPr/>
            </a:pPr>
            <a:fld id="{CF7FE3BB-3B6D-4556-9C75-4C2210E7F509}" type="slidenum">
              <a:rPr lang="nl-NL" smtClean="0"/>
              <a:pPr>
                <a:defRPr/>
              </a:pPr>
              <a:t>‹nr.›</a:t>
            </a:fld>
            <a:endParaRPr lang="nl-NL" dirty="0"/>
          </a:p>
        </p:txBody>
      </p:sp>
    </p:spTree>
    <p:extLst>
      <p:ext uri="{BB962C8B-B14F-4D97-AF65-F5344CB8AC3E}">
        <p14:creationId xmlns:p14="http://schemas.microsoft.com/office/powerpoint/2010/main" val="43597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pPr>
              <a:defRPr/>
            </a:pPr>
            <a:fld id="{C19DB76E-084F-4116-AB1F-0A15917960B9}" type="datetime1">
              <a:rPr lang="nl-NL" smtClean="0"/>
              <a:pPr>
                <a:defRPr/>
              </a:pPr>
              <a:t>16-1-2017</a:t>
            </a:fld>
            <a:endParaRPr lang="nl-NL"/>
          </a:p>
        </p:txBody>
      </p:sp>
      <p:sp>
        <p:nvSpPr>
          <p:cNvPr id="4" name="Tijdelijke aanduiding voor voettekst 3"/>
          <p:cNvSpPr>
            <a:spLocks noGrp="1"/>
          </p:cNvSpPr>
          <p:nvPr>
            <p:ph type="ftr" sz="quarter" idx="11"/>
          </p:nvPr>
        </p:nvSpPr>
        <p:spPr/>
        <p:txBody>
          <a:bodyPr/>
          <a:lstStyle/>
          <a:p>
            <a:pPr>
              <a:defRPr/>
            </a:pPr>
            <a:r>
              <a:rPr lang="nl-NL" smtClean="0"/>
              <a:t>AOC-Oost, Training en Projecten</a:t>
            </a:r>
            <a:endParaRPr lang="nl-NL"/>
          </a:p>
        </p:txBody>
      </p:sp>
      <p:sp>
        <p:nvSpPr>
          <p:cNvPr id="5" name="Tijdelijke aanduiding voor dianummer 4"/>
          <p:cNvSpPr>
            <a:spLocks noGrp="1"/>
          </p:cNvSpPr>
          <p:nvPr>
            <p:ph type="sldNum" sz="quarter" idx="12"/>
          </p:nvPr>
        </p:nvSpPr>
        <p:spPr/>
        <p:txBody>
          <a:bodyPr/>
          <a:lstStyle/>
          <a:p>
            <a:pPr>
              <a:defRPr/>
            </a:pPr>
            <a:fld id="{C578B040-C250-4504-B292-9D10765DD319}" type="slidenum">
              <a:rPr lang="nl-NL" smtClean="0"/>
              <a:pPr>
                <a:defRPr/>
              </a:pPr>
              <a:t>‹nr.›</a:t>
            </a:fld>
            <a:endParaRPr lang="nl-NL" dirty="0"/>
          </a:p>
        </p:txBody>
      </p:sp>
    </p:spTree>
    <p:extLst>
      <p:ext uri="{BB962C8B-B14F-4D97-AF65-F5344CB8AC3E}">
        <p14:creationId xmlns:p14="http://schemas.microsoft.com/office/powerpoint/2010/main" val="33708305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fld id="{D6AC0FB8-88DD-4332-ADA4-ADE6A1088152}" type="datetime1">
              <a:rPr lang="nl-NL" smtClean="0"/>
              <a:pPr>
                <a:defRPr/>
              </a:pPr>
              <a:t>16-1-2017</a:t>
            </a:fld>
            <a:endParaRPr lang="nl-NL"/>
          </a:p>
        </p:txBody>
      </p:sp>
      <p:sp>
        <p:nvSpPr>
          <p:cNvPr id="3" name="Tijdelijke aanduiding voor voettekst 2"/>
          <p:cNvSpPr>
            <a:spLocks noGrp="1"/>
          </p:cNvSpPr>
          <p:nvPr>
            <p:ph type="ftr" sz="quarter" idx="11"/>
          </p:nvPr>
        </p:nvSpPr>
        <p:spPr/>
        <p:txBody>
          <a:bodyPr/>
          <a:lstStyle/>
          <a:p>
            <a:pPr>
              <a:defRPr/>
            </a:pPr>
            <a:r>
              <a:rPr lang="nl-NL" smtClean="0"/>
              <a:t>AOC-Oost, Training en Projecten</a:t>
            </a:r>
            <a:endParaRPr lang="nl-NL"/>
          </a:p>
        </p:txBody>
      </p:sp>
      <p:sp>
        <p:nvSpPr>
          <p:cNvPr id="4" name="Tijdelijke aanduiding voor dianummer 3"/>
          <p:cNvSpPr>
            <a:spLocks noGrp="1"/>
          </p:cNvSpPr>
          <p:nvPr>
            <p:ph type="sldNum" sz="quarter" idx="12"/>
          </p:nvPr>
        </p:nvSpPr>
        <p:spPr/>
        <p:txBody>
          <a:bodyPr/>
          <a:lstStyle/>
          <a:p>
            <a:pPr>
              <a:defRPr/>
            </a:pPr>
            <a:fld id="{8EAD3673-2C63-40E1-A925-CCC657A0C3CD}" type="slidenum">
              <a:rPr lang="nl-NL" smtClean="0"/>
              <a:pPr>
                <a:defRPr/>
              </a:pPr>
              <a:t>‹nr.›</a:t>
            </a:fld>
            <a:endParaRPr lang="nl-NL" dirty="0"/>
          </a:p>
        </p:txBody>
      </p:sp>
    </p:spTree>
    <p:extLst>
      <p:ext uri="{BB962C8B-B14F-4D97-AF65-F5344CB8AC3E}">
        <p14:creationId xmlns:p14="http://schemas.microsoft.com/office/powerpoint/2010/main" val="366344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fld id="{213D335E-2503-49F3-9E14-4FDC452FD667}" type="datetime1">
              <a:rPr lang="nl-NL" smtClean="0"/>
              <a:pPr>
                <a:defRPr/>
              </a:pPr>
              <a:t>16-1-2017</a:t>
            </a:fld>
            <a:endParaRPr lang="nl-NL"/>
          </a:p>
        </p:txBody>
      </p:sp>
      <p:sp>
        <p:nvSpPr>
          <p:cNvPr id="6" name="Tijdelijke aanduiding voor voettekst 5"/>
          <p:cNvSpPr>
            <a:spLocks noGrp="1"/>
          </p:cNvSpPr>
          <p:nvPr>
            <p:ph type="ftr" sz="quarter" idx="11"/>
          </p:nvPr>
        </p:nvSpPr>
        <p:spPr/>
        <p:txBody>
          <a:bodyPr/>
          <a:lstStyle/>
          <a:p>
            <a:pPr>
              <a:defRPr/>
            </a:pPr>
            <a:r>
              <a:rPr lang="nl-NL" smtClean="0"/>
              <a:t>AOC-Oost, Training en Projecten</a:t>
            </a:r>
            <a:endParaRPr lang="nl-NL"/>
          </a:p>
        </p:txBody>
      </p:sp>
      <p:sp>
        <p:nvSpPr>
          <p:cNvPr id="7" name="Tijdelijke aanduiding voor dianummer 6"/>
          <p:cNvSpPr>
            <a:spLocks noGrp="1"/>
          </p:cNvSpPr>
          <p:nvPr>
            <p:ph type="sldNum" sz="quarter" idx="12"/>
          </p:nvPr>
        </p:nvSpPr>
        <p:spPr/>
        <p:txBody>
          <a:bodyPr/>
          <a:lstStyle/>
          <a:p>
            <a:pPr>
              <a:defRPr/>
            </a:pPr>
            <a:fld id="{D90B4E15-4502-4398-B3F2-10E96866E213}" type="slidenum">
              <a:rPr lang="nl-NL" smtClean="0"/>
              <a:pPr>
                <a:defRPr/>
              </a:pPr>
              <a:t>‹nr.›</a:t>
            </a:fld>
            <a:endParaRPr lang="nl-NL" dirty="0"/>
          </a:p>
        </p:txBody>
      </p:sp>
    </p:spTree>
    <p:extLst>
      <p:ext uri="{BB962C8B-B14F-4D97-AF65-F5344CB8AC3E}">
        <p14:creationId xmlns:p14="http://schemas.microsoft.com/office/powerpoint/2010/main" val="3424375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501716-CBFD-49A1-9D29-356BA2ED657C}" type="datetime1">
              <a:rPr lang="nl-NL" smtClean="0"/>
              <a:pPr>
                <a:defRPr/>
              </a:pPr>
              <a:t>16-1-2017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nl-NL" smtClean="0"/>
              <a:t>AOC-Oost, Training en Projecten</a:t>
            </a:r>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8BEAC5-A0D9-4041-A1C2-586CA7BE16DB}" type="slidenum">
              <a:rPr lang="nl-NL" smtClean="0"/>
              <a:pPr>
                <a:defRPr/>
              </a:pPr>
              <a:t>‹nr.›</a:t>
            </a:fld>
            <a:endParaRPr lang="nl-NL" dirty="0"/>
          </a:p>
        </p:txBody>
      </p:sp>
    </p:spTree>
    <p:extLst>
      <p:ext uri="{BB962C8B-B14F-4D97-AF65-F5344CB8AC3E}">
        <p14:creationId xmlns:p14="http://schemas.microsoft.com/office/powerpoint/2010/main" val="1001160122"/>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iming>
    <p:tnLst>
      <p:par>
        <p:cTn id="1" dur="indefinite" restart="never" nodeType="tmRoot"/>
      </p:par>
    </p:tnLst>
  </p:timing>
  <p:txStyles>
    <p:titleStyle>
      <a:lvl1pPr algn="l" defTabSz="914400" rtl="0" eaLnBrk="1" latinLnBrk="0" hangingPunct="1">
        <a:spcBef>
          <a:spcPct val="0"/>
        </a:spcBef>
        <a:buNone/>
        <a:defRPr sz="3200" b="1" kern="1200">
          <a:solidFill>
            <a:srgbClr val="B6B7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15453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15453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15453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15453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15453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B3E9627-2CC4-4834-B766-CCD6A64EA1D7}" type="datetimeFigureOut">
              <a:rPr lang="nl-NL" smtClean="0">
                <a:solidFill>
                  <a:prstClr val="black">
                    <a:tint val="75000"/>
                  </a:prstClr>
                </a:solidFill>
                <a:latin typeface="Calibri"/>
                <a:cs typeface="+mn-cs"/>
              </a:rPr>
              <a:pPr fontAlgn="auto">
                <a:spcBef>
                  <a:spcPts val="0"/>
                </a:spcBef>
                <a:spcAft>
                  <a:spcPts val="0"/>
                </a:spcAft>
              </a:pPr>
              <a:t>16-1-2017</a:t>
            </a:fld>
            <a:endParaRPr lang="nl-NL">
              <a:solidFill>
                <a:prstClr val="black">
                  <a:tint val="75000"/>
                </a:prstClr>
              </a:solidFill>
              <a:latin typeface="Calibri"/>
              <a:cs typeface="+mn-cs"/>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cs typeface="+mn-cs"/>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8670B14-AD29-4390-BE95-C62ED67DAD94}" type="slidenum">
              <a:rPr lang="nl-NL" smtClean="0">
                <a:solidFill>
                  <a:prstClr val="black">
                    <a:tint val="75000"/>
                  </a:prstClr>
                </a:solidFill>
                <a:latin typeface="Calibri"/>
                <a:cs typeface="+mn-cs"/>
              </a:rPr>
              <a:pPr fontAlgn="auto">
                <a:spcBef>
                  <a:spcPts val="0"/>
                </a:spcBef>
                <a:spcAft>
                  <a:spcPts val="0"/>
                </a:spcAft>
              </a:pPr>
              <a:t>‹nr.›</a:t>
            </a:fld>
            <a:endParaRPr lang="nl-NL">
              <a:solidFill>
                <a:prstClr val="black">
                  <a:tint val="75000"/>
                </a:prstClr>
              </a:solidFill>
              <a:latin typeface="Calibri"/>
              <a:cs typeface="+mn-cs"/>
            </a:endParaRPr>
          </a:p>
        </p:txBody>
      </p:sp>
    </p:spTree>
    <p:extLst>
      <p:ext uri="{BB962C8B-B14F-4D97-AF65-F5344CB8AC3E}">
        <p14:creationId xmlns:p14="http://schemas.microsoft.com/office/powerpoint/2010/main" val="1539543506"/>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B3E9627-2CC4-4834-B766-CCD6A64EA1D7}" type="datetimeFigureOut">
              <a:rPr lang="nl-NL" smtClean="0">
                <a:solidFill>
                  <a:prstClr val="black">
                    <a:tint val="75000"/>
                  </a:prstClr>
                </a:solidFill>
                <a:latin typeface="Calibri"/>
                <a:cs typeface="+mn-cs"/>
              </a:rPr>
              <a:pPr fontAlgn="auto">
                <a:spcBef>
                  <a:spcPts val="0"/>
                </a:spcBef>
                <a:spcAft>
                  <a:spcPts val="0"/>
                </a:spcAft>
              </a:pPr>
              <a:t>16-1-2017</a:t>
            </a:fld>
            <a:endParaRPr lang="nl-NL">
              <a:solidFill>
                <a:prstClr val="black">
                  <a:tint val="75000"/>
                </a:prstClr>
              </a:solidFill>
              <a:latin typeface="Calibri"/>
              <a:cs typeface="+mn-cs"/>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cs typeface="+mn-cs"/>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8670B14-AD29-4390-BE95-C62ED67DAD94}" type="slidenum">
              <a:rPr lang="nl-NL" smtClean="0">
                <a:solidFill>
                  <a:prstClr val="black">
                    <a:tint val="75000"/>
                  </a:prstClr>
                </a:solidFill>
                <a:latin typeface="Calibri"/>
                <a:cs typeface="+mn-cs"/>
              </a:rPr>
              <a:pPr fontAlgn="auto">
                <a:spcBef>
                  <a:spcPts val="0"/>
                </a:spcBef>
                <a:spcAft>
                  <a:spcPts val="0"/>
                </a:spcAft>
              </a:pPr>
              <a:t>‹nr.›</a:t>
            </a:fld>
            <a:endParaRPr lang="nl-NL">
              <a:solidFill>
                <a:prstClr val="black">
                  <a:tint val="75000"/>
                </a:prstClr>
              </a:solidFill>
              <a:latin typeface="Calibri"/>
              <a:cs typeface="+mn-cs"/>
            </a:endParaRPr>
          </a:p>
        </p:txBody>
      </p:sp>
    </p:spTree>
    <p:extLst>
      <p:ext uri="{BB962C8B-B14F-4D97-AF65-F5344CB8AC3E}">
        <p14:creationId xmlns:p14="http://schemas.microsoft.com/office/powerpoint/2010/main" val="3575097580"/>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smtClean="0"/>
              <a:t>Klik om de stijl te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532E781-3611-4BE5-B0A7-4935D9E776E6}" type="datetimeFigureOut">
              <a:rPr lang="nl-NL">
                <a:solidFill>
                  <a:prstClr val="black">
                    <a:tint val="75000"/>
                  </a:prstClr>
                </a:solidFill>
                <a:cs typeface="+mn-cs"/>
              </a:rPr>
              <a:pPr>
                <a:defRPr/>
              </a:pPr>
              <a:t>16-1-2017</a:t>
            </a:fld>
            <a:endParaRPr lang="nl-NL" dirty="0">
              <a:solidFill>
                <a:prstClr val="black">
                  <a:tint val="75000"/>
                </a:prstClr>
              </a:solidFill>
              <a:cs typeface="+mn-cs"/>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l-NL">
              <a:solidFill>
                <a:prstClr val="black">
                  <a:tint val="75000"/>
                </a:prstClr>
              </a:solidFill>
              <a:cs typeface="+mn-cs"/>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D4B6F38-CFD4-474C-B640-E7D0FD8CF465}" type="slidenum">
              <a:rPr lang="nl-NL">
                <a:solidFill>
                  <a:prstClr val="black">
                    <a:tint val="75000"/>
                  </a:prstClr>
                </a:solidFill>
                <a:cs typeface="+mn-cs"/>
              </a:rPr>
              <a:pPr>
                <a:defRPr/>
              </a:pPr>
              <a:t>‹nr.›</a:t>
            </a:fld>
            <a:endParaRPr lang="nl-NL">
              <a:solidFill>
                <a:prstClr val="black">
                  <a:tint val="75000"/>
                </a:prstClr>
              </a:solidFill>
              <a:cs typeface="+mn-cs"/>
            </a:endParaRPr>
          </a:p>
        </p:txBody>
      </p:sp>
    </p:spTree>
    <p:extLst>
      <p:ext uri="{BB962C8B-B14F-4D97-AF65-F5344CB8AC3E}">
        <p14:creationId xmlns:p14="http://schemas.microsoft.com/office/powerpoint/2010/main" val="3267894101"/>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 id="2147484467" r:id="rId12"/>
  </p:sldLayoutIdLst>
  <p:timing>
    <p:tnLst>
      <p:par>
        <p:cTn id="1" dur="indefinite" restart="never" nodeType="tmRoot"/>
      </p:par>
    </p:tnLst>
  </p:timing>
  <p:txStyles>
    <p:titleStyle>
      <a:lvl1pPr algn="l" rtl="0" eaLnBrk="0" fontAlgn="base" hangingPunct="0">
        <a:spcBef>
          <a:spcPct val="0"/>
        </a:spcBef>
        <a:spcAft>
          <a:spcPct val="0"/>
        </a:spcAft>
        <a:defRPr sz="3200" b="1" kern="1200">
          <a:solidFill>
            <a:srgbClr val="B6B700"/>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B6B700"/>
          </a:solidFill>
          <a:latin typeface="Arial" charset="0"/>
          <a:cs typeface="Arial" charset="0"/>
        </a:defRPr>
      </a:lvl2pPr>
      <a:lvl3pPr algn="l" rtl="0" eaLnBrk="0" fontAlgn="base" hangingPunct="0">
        <a:spcBef>
          <a:spcPct val="0"/>
        </a:spcBef>
        <a:spcAft>
          <a:spcPct val="0"/>
        </a:spcAft>
        <a:defRPr sz="3200" b="1">
          <a:solidFill>
            <a:srgbClr val="B6B700"/>
          </a:solidFill>
          <a:latin typeface="Arial" charset="0"/>
          <a:cs typeface="Arial" charset="0"/>
        </a:defRPr>
      </a:lvl3pPr>
      <a:lvl4pPr algn="l" rtl="0" eaLnBrk="0" fontAlgn="base" hangingPunct="0">
        <a:spcBef>
          <a:spcPct val="0"/>
        </a:spcBef>
        <a:spcAft>
          <a:spcPct val="0"/>
        </a:spcAft>
        <a:defRPr sz="3200" b="1">
          <a:solidFill>
            <a:srgbClr val="B6B700"/>
          </a:solidFill>
          <a:latin typeface="Arial" charset="0"/>
          <a:cs typeface="Arial" charset="0"/>
        </a:defRPr>
      </a:lvl4pPr>
      <a:lvl5pPr algn="l" rtl="0" eaLnBrk="0" fontAlgn="base" hangingPunct="0">
        <a:spcBef>
          <a:spcPct val="0"/>
        </a:spcBef>
        <a:spcAft>
          <a:spcPct val="0"/>
        </a:spcAft>
        <a:defRPr sz="3200" b="1">
          <a:solidFill>
            <a:srgbClr val="B6B700"/>
          </a:solidFill>
          <a:latin typeface="Arial" charset="0"/>
          <a:cs typeface="Arial" charset="0"/>
        </a:defRPr>
      </a:lvl5pPr>
      <a:lvl6pPr marL="457200" algn="l" rtl="0" fontAlgn="base">
        <a:spcBef>
          <a:spcPct val="0"/>
        </a:spcBef>
        <a:spcAft>
          <a:spcPct val="0"/>
        </a:spcAft>
        <a:defRPr sz="3200" b="1">
          <a:solidFill>
            <a:srgbClr val="B6B700"/>
          </a:solidFill>
          <a:latin typeface="Arial" charset="0"/>
          <a:cs typeface="Arial" charset="0"/>
        </a:defRPr>
      </a:lvl6pPr>
      <a:lvl7pPr marL="914400" algn="l" rtl="0" fontAlgn="base">
        <a:spcBef>
          <a:spcPct val="0"/>
        </a:spcBef>
        <a:spcAft>
          <a:spcPct val="0"/>
        </a:spcAft>
        <a:defRPr sz="3200" b="1">
          <a:solidFill>
            <a:srgbClr val="B6B700"/>
          </a:solidFill>
          <a:latin typeface="Arial" charset="0"/>
          <a:cs typeface="Arial" charset="0"/>
        </a:defRPr>
      </a:lvl7pPr>
      <a:lvl8pPr marL="1371600" algn="l" rtl="0" fontAlgn="base">
        <a:spcBef>
          <a:spcPct val="0"/>
        </a:spcBef>
        <a:spcAft>
          <a:spcPct val="0"/>
        </a:spcAft>
        <a:defRPr sz="3200" b="1">
          <a:solidFill>
            <a:srgbClr val="B6B700"/>
          </a:solidFill>
          <a:latin typeface="Arial" charset="0"/>
          <a:cs typeface="Arial" charset="0"/>
        </a:defRPr>
      </a:lvl8pPr>
      <a:lvl9pPr marL="1828800" algn="l" rtl="0" fontAlgn="base">
        <a:spcBef>
          <a:spcPct val="0"/>
        </a:spcBef>
        <a:spcAft>
          <a:spcPct val="0"/>
        </a:spcAft>
        <a:defRPr sz="3200" b="1">
          <a:solidFill>
            <a:srgbClr val="B6B700"/>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154535"/>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rgbClr val="154535"/>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154535"/>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154535"/>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15453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hyperlink" Target="file:///C:\3.%20LESMATERIAAL\Cursus%20Veilig%20werken%20langs%20de%20weg\Filmpjes\film%20Traf-tech%20Mars%20II%20(link%20PP).flv"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hyperlink" Target="http://www.brabantsdagblad.nl/multimedia/archive/01119/JR-1114_1119562b.jpg" TargetMode="External"/><Relationship Id="rId5" Type="http://schemas.openxmlformats.org/officeDocument/2006/relationships/image" Target="../media/image24.jpeg"/><Relationship Id="rId4" Type="http://schemas.openxmlformats.org/officeDocument/2006/relationships/hyperlink" Target="file:///C:\3.%20LESMATERIAAL\Cursus%20Veilig%20werken%20langs%20de%20weg\Filmpjes\Film%20gein%20verkeersdrempel%20(LINK%20PP).wmv" TargetMode="External"/><Relationship Id="rId9" Type="http://schemas.openxmlformats.org/officeDocument/2006/relationships/hyperlink" Target="file:///C:\3.%20LESMATERIAAL\Cursus%20Veilig%20werken%20langs%20de%20weg\Filmpjes\film%20verplaatsbare%20barri&#235;r%20(LINK%20PP).mp4"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file:///D:\1.%20AOC-OOST\LESMATERIAAL\Cursus%20Veilig%20werken%20langs%20de%20weg\Diversen\CROW%20Omleidingen%20en%20tijdelijke%20bewegwijzering%20werk%20in%20uitvoering%2096a%2096b%20CROW-publicatie_tcm178-145226.pdf"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Filmpjes/Levensgevaarlijk%20wegwerk%20bij%20Boschdijk_(360p).fl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file:///D:\1.%20AOC-OOST\LESMATERIAAL\Cursus%20Veilig%20werken%20langs%20de%20weg\Verkeersborden\publicatie_verkeersborden_en_verkeersregels%20(LINK%20PP).pdf" TargetMode="Externa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jdelijke aanduiding voor titel 1"/>
          <p:cNvSpPr txBox="1">
            <a:spLocks noChangeAspect="1"/>
          </p:cNvSpPr>
          <p:nvPr/>
        </p:nvSpPr>
        <p:spPr>
          <a:xfrm>
            <a:off x="310526" y="1196752"/>
            <a:ext cx="7141794" cy="273630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nl-NL" sz="4800" dirty="0" smtClean="0">
                <a:solidFill>
                  <a:prstClr val="white"/>
                </a:solidFill>
                <a:latin typeface="Arial" pitchFamily="34" charset="0"/>
                <a:cs typeface="Arial" pitchFamily="34" charset="0"/>
              </a:rPr>
              <a:t/>
            </a:r>
            <a:br>
              <a:rPr lang="nl-NL" sz="4800" dirty="0" smtClean="0">
                <a:solidFill>
                  <a:prstClr val="white"/>
                </a:solidFill>
                <a:latin typeface="Arial" pitchFamily="34" charset="0"/>
                <a:cs typeface="Arial" pitchFamily="34" charset="0"/>
              </a:rPr>
            </a:br>
            <a:r>
              <a:rPr lang="nl-NL" sz="4800" b="1" dirty="0">
                <a:solidFill>
                  <a:schemeClr val="bg1"/>
                </a:solidFill>
                <a:latin typeface="Arial" panose="020B0604020202020204" pitchFamily="34" charset="0"/>
                <a:cs typeface="Arial" panose="020B0604020202020204" pitchFamily="34" charset="0"/>
              </a:rPr>
              <a:t>Veilig werken       </a:t>
            </a:r>
            <a:endParaRPr lang="nl-NL" sz="4800" b="1" dirty="0" smtClean="0">
              <a:solidFill>
                <a:schemeClr val="bg1"/>
              </a:solidFill>
              <a:latin typeface="Arial" panose="020B0604020202020204" pitchFamily="34" charset="0"/>
              <a:cs typeface="Arial" panose="020B0604020202020204" pitchFamily="34" charset="0"/>
            </a:endParaRPr>
          </a:p>
          <a:p>
            <a:pPr algn="l" fontAlgn="auto">
              <a:spcAft>
                <a:spcPts val="0"/>
              </a:spcAft>
            </a:pPr>
            <a:r>
              <a:rPr lang="nl-NL" sz="4800" b="1" dirty="0" smtClean="0">
                <a:solidFill>
                  <a:schemeClr val="bg1"/>
                </a:solidFill>
                <a:latin typeface="Arial" panose="020B0604020202020204" pitchFamily="34" charset="0"/>
                <a:cs typeface="Arial" panose="020B0604020202020204" pitchFamily="34" charset="0"/>
              </a:rPr>
              <a:t>langs </a:t>
            </a:r>
            <a:r>
              <a:rPr lang="nl-NL" sz="4800" b="1" dirty="0">
                <a:solidFill>
                  <a:schemeClr val="bg1"/>
                </a:solidFill>
                <a:latin typeface="Arial" panose="020B0604020202020204" pitchFamily="34" charset="0"/>
                <a:cs typeface="Arial" panose="020B0604020202020204" pitchFamily="34" charset="0"/>
              </a:rPr>
              <a:t>de </a:t>
            </a:r>
            <a:r>
              <a:rPr lang="nl-NL" sz="4800" b="1" dirty="0" smtClean="0">
                <a:solidFill>
                  <a:schemeClr val="bg1"/>
                </a:solidFill>
                <a:latin typeface="Arial" panose="020B0604020202020204" pitchFamily="34" charset="0"/>
                <a:cs typeface="Arial" panose="020B0604020202020204" pitchFamily="34" charset="0"/>
              </a:rPr>
              <a:t>weg</a:t>
            </a:r>
          </a:p>
          <a:p>
            <a:pPr algn="l" fontAlgn="auto">
              <a:spcAft>
                <a:spcPts val="0"/>
              </a:spcAft>
            </a:pPr>
            <a:endParaRPr lang="nl-NL" sz="4800" dirty="0">
              <a:solidFill>
                <a:schemeClr val="bg1"/>
              </a:solidFill>
              <a:latin typeface="Arial" panose="020B0604020202020204" pitchFamily="34" charset="0"/>
              <a:cs typeface="Arial" panose="020B0604020202020204" pitchFamily="34" charset="0"/>
            </a:endParaRPr>
          </a:p>
          <a:p>
            <a:pPr algn="l" fontAlgn="auto">
              <a:spcAft>
                <a:spcPts val="0"/>
              </a:spcAft>
            </a:pPr>
            <a:endParaRPr lang="nl-NL" sz="3200" b="1" dirty="0" smtClean="0">
              <a:solidFill>
                <a:schemeClr val="bg1"/>
              </a:solidFill>
              <a:latin typeface="Arial" charset="0"/>
            </a:endParaRPr>
          </a:p>
          <a:p>
            <a:pPr algn="l" fontAlgn="auto">
              <a:spcAft>
                <a:spcPts val="0"/>
              </a:spcAft>
            </a:pPr>
            <a:r>
              <a:rPr lang="nl-NL" sz="3200" b="1" dirty="0" smtClean="0">
                <a:solidFill>
                  <a:schemeClr val="bg1"/>
                </a:solidFill>
                <a:latin typeface="Arial" charset="0"/>
              </a:rPr>
              <a:t>CROW</a:t>
            </a:r>
            <a:r>
              <a:rPr lang="nl-NL" sz="3200" b="1" dirty="0">
                <a:solidFill>
                  <a:schemeClr val="bg1"/>
                </a:solidFill>
                <a:latin typeface="Arial" charset="0"/>
              </a:rPr>
              <a:t>, Werk in Uitvoering </a:t>
            </a:r>
            <a:r>
              <a:rPr lang="nl-NL" sz="3200" b="1" dirty="0" smtClean="0">
                <a:solidFill>
                  <a:schemeClr val="bg1"/>
                </a:solidFill>
                <a:latin typeface="Arial" charset="0"/>
              </a:rPr>
              <a:t>96b</a:t>
            </a:r>
          </a:p>
          <a:p>
            <a:pPr algn="l" fontAlgn="auto">
              <a:spcAft>
                <a:spcPts val="0"/>
              </a:spcAft>
            </a:pPr>
            <a:endParaRPr lang="nl-NL" sz="4800" dirty="0">
              <a:solidFill>
                <a:srgbClr val="224736"/>
              </a:solidFill>
              <a:latin typeface="Arial" charset="0"/>
            </a:endParaRPr>
          </a:p>
          <a:p>
            <a:pPr algn="l" fontAlgn="auto">
              <a:spcAft>
                <a:spcPts val="0"/>
              </a:spcAft>
            </a:pPr>
            <a:r>
              <a:rPr lang="nl-NL" sz="3600" b="1" dirty="0" smtClean="0">
                <a:solidFill>
                  <a:schemeClr val="bg1"/>
                </a:solidFill>
                <a:latin typeface="Arial" panose="020B0604020202020204" pitchFamily="34" charset="0"/>
                <a:cs typeface="Arial" panose="020B0604020202020204" pitchFamily="34" charset="0"/>
              </a:rPr>
              <a:t>AOC-Oost</a:t>
            </a:r>
            <a:endParaRPr lang="nl-NL" sz="3600" b="1" dirty="0">
              <a:solidFill>
                <a:schemeClr val="bg1"/>
              </a:solidFill>
              <a:latin typeface="Arial" panose="020B0604020202020204" pitchFamily="34" charset="0"/>
              <a:cs typeface="Arial" panose="020B0604020202020204" pitchFamily="34" charset="0"/>
            </a:endParaRPr>
          </a:p>
          <a:p>
            <a:pPr algn="l" fontAlgn="auto">
              <a:spcAft>
                <a:spcPts val="0"/>
              </a:spcAft>
            </a:pPr>
            <a:endParaRPr lang="nl-NL" sz="48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462160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CROW</a:t>
            </a:r>
            <a:r>
              <a:rPr lang="nl-NL" sz="3200" b="1" dirty="0">
                <a:solidFill>
                  <a:srgbClr val="B6B700"/>
                </a:solidFill>
              </a:rPr>
              <a:t>, Werk in Uitvoering </a:t>
            </a:r>
            <a:r>
              <a:rPr lang="nl-NL" sz="3200" b="1" dirty="0" smtClean="0">
                <a:solidFill>
                  <a:srgbClr val="B6B700"/>
                </a:solidFill>
              </a:rPr>
              <a:t>96b?</a:t>
            </a:r>
            <a:endParaRPr lang="nl-NL" sz="3200" b="1" dirty="0">
              <a:solidFill>
                <a:srgbClr val="B6B700"/>
              </a:solidFill>
            </a:endParaRPr>
          </a:p>
        </p:txBody>
      </p:sp>
      <p:pic>
        <p:nvPicPr>
          <p:cNvPr id="13317" name="Picture 5" descr="IMG_06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36" y="1485344"/>
            <a:ext cx="6082704" cy="50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547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7573" name="Text Box 5"/>
          <p:cNvSpPr txBox="1">
            <a:spLocks noChangeArrowheads="1"/>
          </p:cNvSpPr>
          <p:nvPr/>
        </p:nvSpPr>
        <p:spPr bwMode="auto">
          <a:xfrm>
            <a:off x="504577" y="6021288"/>
            <a:ext cx="8243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Dit is een goed voorbeeld van een actieraam. </a:t>
            </a:r>
          </a:p>
        </p:txBody>
      </p:sp>
      <p:pic>
        <p:nvPicPr>
          <p:cNvPr id="105478" name="Picture 6" descr="69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43" y="1484784"/>
            <a:ext cx="3244393" cy="43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7573"/>
                                        </p:tgtEl>
                                        <p:attrNameLst>
                                          <p:attrName>style.visibility</p:attrName>
                                        </p:attrNameLst>
                                      </p:cBhvr>
                                      <p:to>
                                        <p:strVal val="visible"/>
                                      </p:to>
                                    </p:set>
                                    <p:anim calcmode="lin" valueType="num">
                                      <p:cBhvr additive="base">
                                        <p:cTn id="7" dur="500" fill="hold"/>
                                        <p:tgtEl>
                                          <p:spTgt spid="237573"/>
                                        </p:tgtEl>
                                        <p:attrNameLst>
                                          <p:attrName>ppt_x</p:attrName>
                                        </p:attrNameLst>
                                      </p:cBhvr>
                                      <p:tavLst>
                                        <p:tav tm="0">
                                          <p:val>
                                            <p:strVal val="#ppt_x"/>
                                          </p:val>
                                        </p:tav>
                                        <p:tav tm="100000">
                                          <p:val>
                                            <p:strVal val="#ppt_x"/>
                                          </p:val>
                                        </p:tav>
                                      </p:tavLst>
                                    </p:anim>
                                    <p:anim calcmode="lin" valueType="num">
                                      <p:cBhvr additive="base">
                                        <p:cTn id="8" dur="500" fill="hold"/>
                                        <p:tgtEl>
                                          <p:spTgt spid="2375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649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06501" name="Picture 5" descr="Kopie van SW thv BWO Hengelo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888" y="1628800"/>
            <a:ext cx="6235376"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a:ln w="19050">
            <a:noFill/>
          </a:ln>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752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8597" name="Text Box 5"/>
          <p:cNvSpPr txBox="1">
            <a:spLocks noChangeArrowheads="1"/>
          </p:cNvSpPr>
          <p:nvPr/>
        </p:nvSpPr>
        <p:spPr bwMode="auto">
          <a:xfrm>
            <a:off x="323529" y="5589588"/>
            <a:ext cx="727280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Dit verkeersbord voldoet niet aan de materiaaleisen die aan verkeersborden worden gesteld. Denk o.a. aan retroreflectie.</a:t>
            </a:r>
          </a:p>
          <a:p>
            <a:pPr eaLnBrk="1" hangingPunct="1"/>
            <a:r>
              <a:rPr lang="nl-NL" dirty="0">
                <a:solidFill>
                  <a:srgbClr val="224736"/>
                </a:solidFill>
              </a:rPr>
              <a:t>Ook de plaatsingshoogte is niet goed: dit moet minimaal 1.20m zijn. </a:t>
            </a:r>
          </a:p>
        </p:txBody>
      </p:sp>
      <p:pic>
        <p:nvPicPr>
          <p:cNvPr id="107526" name="Picture 6" descr="50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960" y="1628775"/>
            <a:ext cx="4800483" cy="36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107527" name="Picture 7" descr="32_320x2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33176"/>
            <a:ext cx="3838499" cy="28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597"/>
                                        </p:tgtEl>
                                        <p:attrNameLst>
                                          <p:attrName>style.visibility</p:attrName>
                                        </p:attrNameLst>
                                      </p:cBhvr>
                                      <p:to>
                                        <p:strVal val="visible"/>
                                      </p:to>
                                    </p:set>
                                    <p:anim calcmode="lin" valueType="num">
                                      <p:cBhvr additive="base">
                                        <p:cTn id="7" dur="500" fill="hold"/>
                                        <p:tgtEl>
                                          <p:spTgt spid="238597"/>
                                        </p:tgtEl>
                                        <p:attrNameLst>
                                          <p:attrName>ppt_x</p:attrName>
                                        </p:attrNameLst>
                                      </p:cBhvr>
                                      <p:tavLst>
                                        <p:tav tm="0">
                                          <p:val>
                                            <p:strVal val="#ppt_x"/>
                                          </p:val>
                                        </p:tav>
                                        <p:tav tm="100000">
                                          <p:val>
                                            <p:strVal val="#ppt_x"/>
                                          </p:val>
                                        </p:tav>
                                      </p:tavLst>
                                    </p:anim>
                                    <p:anim calcmode="lin" valueType="num">
                                      <p:cBhvr additive="base">
                                        <p:cTn id="8" dur="500" fill="hold"/>
                                        <p:tgtEl>
                                          <p:spTgt spid="2385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854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9621" name="Text Box 5"/>
          <p:cNvSpPr txBox="1">
            <a:spLocks noChangeArrowheads="1"/>
          </p:cNvSpPr>
          <p:nvPr/>
        </p:nvSpPr>
        <p:spPr bwMode="auto">
          <a:xfrm>
            <a:off x="467545" y="5301208"/>
            <a:ext cx="712879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Deze borden voldoen niet meer aan de kwaliteitseisen die aan een verkeersbord worden gesteld. Het oppervlak is beschadigd en vuil, de reflectie is daardoor onvoldoende. Met verkeersborden dient voorzichtig te worden omgegaan en ze dienen regelmatig te worden schoongemaakt. </a:t>
            </a:r>
          </a:p>
        </p:txBody>
      </p:sp>
      <p:pic>
        <p:nvPicPr>
          <p:cNvPr id="108550" name="Picture 6" descr="48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4800505" cy="36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9621">
                                            <p:txEl>
                                              <p:pRg st="0" end="0"/>
                                            </p:txEl>
                                          </p:spTgt>
                                        </p:tgtEl>
                                        <p:attrNameLst>
                                          <p:attrName>style.visibility</p:attrName>
                                        </p:attrNameLst>
                                      </p:cBhvr>
                                      <p:to>
                                        <p:strVal val="visible"/>
                                      </p:to>
                                    </p:set>
                                    <p:anim calcmode="lin" valueType="num">
                                      <p:cBhvr additive="base">
                                        <p:cTn id="7" dur="500" fill="hold"/>
                                        <p:tgtEl>
                                          <p:spTgt spid="2396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96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957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40645" name="Text Box 5"/>
          <p:cNvSpPr txBox="1">
            <a:spLocks noChangeArrowheads="1"/>
          </p:cNvSpPr>
          <p:nvPr/>
        </p:nvSpPr>
        <p:spPr bwMode="auto">
          <a:xfrm>
            <a:off x="467545" y="5589588"/>
            <a:ext cx="71287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Aan </a:t>
            </a:r>
            <a:r>
              <a:rPr lang="nl-NL" dirty="0" err="1">
                <a:solidFill>
                  <a:srgbClr val="224736"/>
                </a:solidFill>
              </a:rPr>
              <a:t>verkeerskegels</a:t>
            </a:r>
            <a:r>
              <a:rPr lang="nl-NL" dirty="0">
                <a:solidFill>
                  <a:srgbClr val="224736"/>
                </a:solidFill>
              </a:rPr>
              <a:t> zijn o.a. eisen gesteld aan de minimale hoogte. De hier gebruikte </a:t>
            </a:r>
            <a:r>
              <a:rPr lang="nl-NL" dirty="0" err="1">
                <a:solidFill>
                  <a:srgbClr val="224736"/>
                </a:solidFill>
              </a:rPr>
              <a:t>verkeerskegels</a:t>
            </a:r>
            <a:r>
              <a:rPr lang="nl-NL" dirty="0">
                <a:solidFill>
                  <a:srgbClr val="224736"/>
                </a:solidFill>
              </a:rPr>
              <a:t> voldoen niet aan </a:t>
            </a:r>
            <a:r>
              <a:rPr lang="nl-NL" dirty="0" smtClean="0">
                <a:solidFill>
                  <a:srgbClr val="224736"/>
                </a:solidFill>
              </a:rPr>
              <a:t>                         de </a:t>
            </a:r>
            <a:r>
              <a:rPr lang="nl-NL" dirty="0">
                <a:solidFill>
                  <a:srgbClr val="224736"/>
                </a:solidFill>
              </a:rPr>
              <a:t>minimumhoogte van 0,70m. </a:t>
            </a:r>
          </a:p>
        </p:txBody>
      </p:sp>
      <p:pic>
        <p:nvPicPr>
          <p:cNvPr id="109574" name="Picture 6" descr="90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27" y="1412776"/>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0645"/>
                                        </p:tgtEl>
                                        <p:attrNameLst>
                                          <p:attrName>style.visibility</p:attrName>
                                        </p:attrNameLst>
                                      </p:cBhvr>
                                      <p:to>
                                        <p:strVal val="visible"/>
                                      </p:to>
                                    </p:set>
                                    <p:anim calcmode="lin" valueType="num">
                                      <p:cBhvr additive="base">
                                        <p:cTn id="7" dur="500" fill="hold"/>
                                        <p:tgtEl>
                                          <p:spTgt spid="240645"/>
                                        </p:tgtEl>
                                        <p:attrNameLst>
                                          <p:attrName>ppt_x</p:attrName>
                                        </p:attrNameLst>
                                      </p:cBhvr>
                                      <p:tavLst>
                                        <p:tav tm="0">
                                          <p:val>
                                            <p:strVal val="#ppt_x"/>
                                          </p:val>
                                        </p:tav>
                                        <p:tav tm="100000">
                                          <p:val>
                                            <p:strVal val="#ppt_x"/>
                                          </p:val>
                                        </p:tav>
                                      </p:tavLst>
                                    </p:anim>
                                    <p:anim calcmode="lin" valueType="num">
                                      <p:cBhvr additive="base">
                                        <p:cTn id="8" dur="500" fill="hold"/>
                                        <p:tgtEl>
                                          <p:spTgt spid="2406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1059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41669" name="Text Box 5"/>
          <p:cNvSpPr txBox="1">
            <a:spLocks noChangeArrowheads="1"/>
          </p:cNvSpPr>
          <p:nvPr/>
        </p:nvSpPr>
        <p:spPr bwMode="auto">
          <a:xfrm>
            <a:off x="467545" y="5589588"/>
            <a:ext cx="712879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Het </a:t>
            </a:r>
            <a:r>
              <a:rPr lang="nl-NL" dirty="0" err="1">
                <a:solidFill>
                  <a:srgbClr val="224736"/>
                </a:solidFill>
              </a:rPr>
              <a:t>werkvak</a:t>
            </a:r>
            <a:r>
              <a:rPr lang="nl-NL" dirty="0">
                <a:solidFill>
                  <a:srgbClr val="224736"/>
                </a:solidFill>
              </a:rPr>
              <a:t> moet worden gemarkeerd door nulpunten (waarschuwingshekken) en een </a:t>
            </a:r>
            <a:r>
              <a:rPr lang="nl-NL" dirty="0" err="1">
                <a:solidFill>
                  <a:srgbClr val="224736"/>
                </a:solidFill>
              </a:rPr>
              <a:t>langsafzetting</a:t>
            </a:r>
            <a:r>
              <a:rPr lang="nl-NL" dirty="0">
                <a:solidFill>
                  <a:srgbClr val="224736"/>
                </a:solidFill>
              </a:rPr>
              <a:t> (</a:t>
            </a:r>
            <a:r>
              <a:rPr lang="nl-NL" dirty="0" err="1">
                <a:solidFill>
                  <a:srgbClr val="224736"/>
                </a:solidFill>
              </a:rPr>
              <a:t>verkeerskegels</a:t>
            </a:r>
            <a:r>
              <a:rPr lang="nl-NL" dirty="0">
                <a:solidFill>
                  <a:srgbClr val="224736"/>
                </a:solidFill>
              </a:rPr>
              <a:t>). </a:t>
            </a:r>
            <a:r>
              <a:rPr lang="nl-NL" dirty="0" smtClean="0">
                <a:solidFill>
                  <a:srgbClr val="224736"/>
                </a:solidFill>
              </a:rPr>
              <a:t>  De </a:t>
            </a:r>
            <a:r>
              <a:rPr lang="nl-NL" dirty="0" err="1">
                <a:solidFill>
                  <a:srgbClr val="224736"/>
                </a:solidFill>
              </a:rPr>
              <a:t>verkeerskegels</a:t>
            </a:r>
            <a:r>
              <a:rPr lang="nl-NL" dirty="0">
                <a:solidFill>
                  <a:srgbClr val="224736"/>
                </a:solidFill>
              </a:rPr>
              <a:t> moeten minimaal 70 cm hoog zijn. </a:t>
            </a:r>
          </a:p>
        </p:txBody>
      </p:sp>
      <p:pic>
        <p:nvPicPr>
          <p:cNvPr id="110598" name="Picture 6" descr="86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27" y="1484784"/>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1669"/>
                                        </p:tgtEl>
                                        <p:attrNameLst>
                                          <p:attrName>style.visibility</p:attrName>
                                        </p:attrNameLst>
                                      </p:cBhvr>
                                      <p:to>
                                        <p:strVal val="visible"/>
                                      </p:to>
                                    </p:set>
                                    <p:anim calcmode="lin" valueType="num">
                                      <p:cBhvr additive="base">
                                        <p:cTn id="7" dur="500" fill="hold"/>
                                        <p:tgtEl>
                                          <p:spTgt spid="241669"/>
                                        </p:tgtEl>
                                        <p:attrNameLst>
                                          <p:attrName>ppt_x</p:attrName>
                                        </p:attrNameLst>
                                      </p:cBhvr>
                                      <p:tavLst>
                                        <p:tav tm="0">
                                          <p:val>
                                            <p:strVal val="#ppt_x"/>
                                          </p:val>
                                        </p:tav>
                                        <p:tav tm="100000">
                                          <p:val>
                                            <p:strVal val="#ppt_x"/>
                                          </p:val>
                                        </p:tav>
                                      </p:tavLst>
                                    </p:anim>
                                    <p:anim calcmode="lin" valueType="num">
                                      <p:cBhvr additive="base">
                                        <p:cTn id="8" dur="500" fill="hold"/>
                                        <p:tgtEl>
                                          <p:spTgt spid="241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161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1621" name="Picture 2" descr="D:\1. AOC-OOST\LESMATERIAAL\Cursus Veilig werken langs de weg\situatiefoto's\3TaQU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91" y="1629320"/>
            <a:ext cx="5847725"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264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2645" name="Picture 2" descr="C:\Documents and Settings\rmensink\Bureaublad\foto's\Afb0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66" y="1628774"/>
            <a:ext cx="6240490"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366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3669" name="Picture 2" descr="D:\1. AOC-OOST\LESMATERIAAL\Cursus Veilig werken langs de weg\situatiefoto's\hoogwerker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3778798" cy="50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469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4693" name="Picture 2" descr="D:\1. AOC-OOST\LESMATERIAAL\Cursus Veilig werken langs de weg\situatiefoto's\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76" y="1628800"/>
            <a:ext cx="6240988"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Betrokken partijen bij het uitvoeren </a:t>
            </a:r>
            <a:br>
              <a:rPr lang="nl-NL" sz="3200" b="1" dirty="0" smtClean="0">
                <a:latin typeface="Arial" charset="0"/>
              </a:rPr>
            </a:br>
            <a:r>
              <a:rPr lang="nl-NL" sz="3200" b="1" dirty="0" smtClean="0">
                <a:latin typeface="Arial" charset="0"/>
              </a:rPr>
              <a:t>van wegwerkzaamheden </a:t>
            </a:r>
            <a:r>
              <a:rPr lang="nl-NL" sz="3200" dirty="0" smtClean="0">
                <a:latin typeface="Arial" charset="0"/>
              </a:rPr>
              <a:t>(1)</a:t>
            </a:r>
          </a:p>
        </p:txBody>
      </p:sp>
      <p:sp>
        <p:nvSpPr>
          <p:cNvPr id="14339" name="Rectangle 3"/>
          <p:cNvSpPr>
            <a:spLocks noGrp="1" noChangeArrowheads="1"/>
          </p:cNvSpPr>
          <p:nvPr>
            <p:ph type="body" idx="4294967295"/>
          </p:nvPr>
        </p:nvSpPr>
        <p:spPr>
          <a:xfrm>
            <a:off x="251520" y="1844824"/>
            <a:ext cx="7344816" cy="5040560"/>
          </a:xfrm>
        </p:spPr>
        <p:txBody>
          <a:bodyPr>
            <a:normAutofit/>
          </a:bodyPr>
          <a:lstStyle/>
          <a:p>
            <a:pPr eaLnBrk="1" hangingPunct="1">
              <a:spcBef>
                <a:spcPct val="0"/>
              </a:spcBef>
            </a:pPr>
            <a:r>
              <a:rPr lang="nl-NL" sz="2400" dirty="0" smtClean="0">
                <a:solidFill>
                  <a:srgbClr val="224736"/>
                </a:solidFill>
              </a:rPr>
              <a:t>Bij werkzaamheden aan de openbare weg zijn in de meeste gevallen meerdere partijen betrokken</a:t>
            </a:r>
          </a:p>
          <a:p>
            <a:pPr lvl="1" eaLnBrk="1" hangingPunct="1">
              <a:spcBef>
                <a:spcPct val="0"/>
              </a:spcBef>
            </a:pPr>
            <a:r>
              <a:rPr lang="nl-NL" sz="2000" dirty="0" smtClean="0">
                <a:solidFill>
                  <a:srgbClr val="224736"/>
                </a:solidFill>
              </a:rPr>
              <a:t>Je hebt te maken met:</a:t>
            </a:r>
          </a:p>
          <a:p>
            <a:pPr lvl="2" eaLnBrk="1" hangingPunct="1">
              <a:spcBef>
                <a:spcPct val="0"/>
              </a:spcBef>
            </a:pPr>
            <a:r>
              <a:rPr lang="nl-NL" sz="2000" dirty="0" smtClean="0">
                <a:solidFill>
                  <a:srgbClr val="224736"/>
                </a:solidFill>
              </a:rPr>
              <a:t>de opdrachtgever</a:t>
            </a:r>
          </a:p>
          <a:p>
            <a:pPr lvl="2" eaLnBrk="1" hangingPunct="1">
              <a:spcBef>
                <a:spcPct val="0"/>
              </a:spcBef>
              <a:spcAft>
                <a:spcPts val="1200"/>
              </a:spcAft>
            </a:pPr>
            <a:r>
              <a:rPr lang="nl-NL" sz="2000" dirty="0" smtClean="0">
                <a:solidFill>
                  <a:srgbClr val="224736"/>
                </a:solidFill>
              </a:rPr>
              <a:t>de opdrachtnemer(s)</a:t>
            </a:r>
            <a:endParaRPr lang="nl-NL" sz="2200" dirty="0" smtClean="0">
              <a:solidFill>
                <a:srgbClr val="224736"/>
              </a:solidFill>
            </a:endParaRPr>
          </a:p>
          <a:p>
            <a:pPr eaLnBrk="1" hangingPunct="1">
              <a:spcBef>
                <a:spcPct val="0"/>
              </a:spcBef>
              <a:spcAft>
                <a:spcPts val="1200"/>
              </a:spcAft>
            </a:pPr>
            <a:r>
              <a:rPr lang="nl-NL" sz="2400" dirty="0" smtClean="0">
                <a:solidFill>
                  <a:srgbClr val="224736"/>
                </a:solidFill>
              </a:rPr>
              <a:t>Alle partijen hebben </a:t>
            </a:r>
            <a:r>
              <a:rPr lang="nl-NL" sz="2400" u="sng" dirty="0" smtClean="0">
                <a:solidFill>
                  <a:srgbClr val="224736"/>
                </a:solidFill>
              </a:rPr>
              <a:t>verplichtingen</a:t>
            </a:r>
            <a:r>
              <a:rPr lang="nl-NL" sz="2400" dirty="0" smtClean="0">
                <a:solidFill>
                  <a:srgbClr val="224736"/>
                </a:solidFill>
              </a:rPr>
              <a:t> en </a:t>
            </a:r>
            <a:r>
              <a:rPr lang="nl-NL" sz="2400" u="sng" dirty="0" smtClean="0">
                <a:solidFill>
                  <a:srgbClr val="224736"/>
                </a:solidFill>
              </a:rPr>
              <a:t>verantwoordelijkheden</a:t>
            </a:r>
            <a:r>
              <a:rPr lang="nl-NL" sz="2400" dirty="0" smtClean="0">
                <a:solidFill>
                  <a:srgbClr val="224736"/>
                </a:solidFill>
              </a:rPr>
              <a:t> om de werkzaamheden op veilige wijze uit te laten voeren</a:t>
            </a:r>
          </a:p>
          <a:p>
            <a:pPr eaLnBrk="1" hangingPunct="1">
              <a:spcBef>
                <a:spcPct val="0"/>
              </a:spcBef>
            </a:pPr>
            <a:r>
              <a:rPr lang="nl-NL" sz="2400" dirty="0" smtClean="0">
                <a:solidFill>
                  <a:srgbClr val="224736"/>
                </a:solidFill>
              </a:rPr>
              <a:t>De verplichtingen en verantwoordelijkheden zijn onder andere afgeleid uit de </a:t>
            </a:r>
            <a:r>
              <a:rPr lang="nl-NL" sz="2400" dirty="0" err="1" smtClean="0">
                <a:solidFill>
                  <a:srgbClr val="224736"/>
                </a:solidFill>
              </a:rPr>
              <a:t>Arbo-wet</a:t>
            </a:r>
            <a:r>
              <a:rPr lang="nl-NL" sz="2400" dirty="0" smtClean="0">
                <a:solidFill>
                  <a:srgbClr val="224736"/>
                </a:solidFill>
              </a:rPr>
              <a:t>.</a:t>
            </a:r>
          </a:p>
        </p:txBody>
      </p:sp>
    </p:spTree>
  </p:cSld>
  <p:clrMapOvr>
    <a:masterClrMapping/>
  </p:clrMapOvr>
  <p:transition spd="med">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571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5717" name="Picture 2" descr="D:\1. AOC-OOST\LESMATERIAAL\Cursus Veilig werken langs de weg\situatiefoto's\begelei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71" y="1629320"/>
            <a:ext cx="6249893"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673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6741" name="Picture 2" descr="D:\1. AOC-OOST\LESMATERIAAL\Cursus Veilig werken langs de weg\situatiefoto's\b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775"/>
            <a:ext cx="6768838"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776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7765" name="Picture 2" descr="D:\1. AOC-OOST\LESMATERIAAL\Cursus Veilig werken langs de weg\situatiefoto's\hoogwerk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3783130" cy="50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situatiefoto</a:t>
            </a:r>
            <a:r>
              <a:rPr lang="en-US" sz="3200" b="1" dirty="0" smtClean="0">
                <a:latin typeface="Arial" charset="0"/>
              </a:rPr>
              <a:t> WIU </a:t>
            </a:r>
            <a:endParaRPr lang="nl-NL" sz="3200" dirty="0" smtClean="0"/>
          </a:p>
        </p:txBody>
      </p:sp>
      <p:sp>
        <p:nvSpPr>
          <p:cNvPr id="11878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118789" name="Picture 2" descr="D:\1. AOC-OOST\LESMATERIAAL\Cursus Veilig werken langs de weg\situatiefoto's\m1cztc9ab8q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9320"/>
            <a:ext cx="6239502"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179388" y="836613"/>
            <a:ext cx="7772400" cy="5113337"/>
          </a:xfrm>
        </p:spPr>
        <p:txBody>
          <a:bodyPr>
            <a:normAutofit/>
          </a:bodyPr>
          <a:lstStyle/>
          <a:p>
            <a:pPr algn="ctr" eaLnBrk="1" hangingPunct="1">
              <a:lnSpc>
                <a:spcPct val="90000"/>
              </a:lnSpc>
              <a:buFontTx/>
              <a:buNone/>
            </a:pPr>
            <a:r>
              <a:rPr lang="en-US" sz="3200" b="1" dirty="0" err="1" smtClean="0"/>
              <a:t>Heeft</a:t>
            </a:r>
            <a:r>
              <a:rPr lang="en-US" sz="3200" b="1" dirty="0" smtClean="0"/>
              <a:t> </a:t>
            </a:r>
            <a:r>
              <a:rPr lang="en-US" sz="3200" b="1" dirty="0"/>
              <a:t>u nog </a:t>
            </a:r>
            <a:r>
              <a:rPr lang="en-US" sz="3200" b="1" dirty="0" err="1" smtClean="0"/>
              <a:t>vragen</a:t>
            </a:r>
            <a:r>
              <a:rPr lang="en-US" sz="3200" b="1" dirty="0" smtClean="0"/>
              <a:t>?</a:t>
            </a:r>
            <a:endParaRPr lang="nl-NL" altLang="nl-NL" sz="2800" b="1" i="1" dirty="0">
              <a:latin typeface="Arial" charset="0"/>
              <a:cs typeface="Arial" charset="0"/>
            </a:endParaRPr>
          </a:p>
        </p:txBody>
      </p:sp>
      <p:pic>
        <p:nvPicPr>
          <p:cNvPr id="11267" name="Picture 5" descr="http://www.pixeldeluxe.nl/images/sized/files/illustraties/Vraag_faq1-280x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111" y="2133216"/>
            <a:ext cx="3240001"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097773"/>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inhoud 2"/>
          <p:cNvSpPr>
            <a:spLocks noGrp="1"/>
          </p:cNvSpPr>
          <p:nvPr>
            <p:ph idx="1"/>
          </p:nvPr>
        </p:nvSpPr>
        <p:spPr>
          <a:xfrm>
            <a:off x="179512" y="5268341"/>
            <a:ext cx="6491064" cy="1689051"/>
          </a:xfrm>
        </p:spPr>
        <p:txBody>
          <a:bodyPr>
            <a:normAutofit/>
          </a:bodyPr>
          <a:lstStyle/>
          <a:p>
            <a:pPr marL="0" indent="0">
              <a:buNone/>
            </a:pPr>
            <a:r>
              <a:rPr lang="nl-NL" sz="4800" b="1" dirty="0" smtClean="0">
                <a:solidFill>
                  <a:schemeClr val="bg1"/>
                </a:solidFill>
                <a:latin typeface="Arial" pitchFamily="34" charset="0"/>
                <a:cs typeface="Arial" pitchFamily="34" charset="0"/>
              </a:rPr>
              <a:t>Bedankt                voor jullie aandacht</a:t>
            </a:r>
            <a:endParaRPr lang="nl-NL" sz="48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7362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Betrokken partijen bij het uitvoeren </a:t>
            </a:r>
            <a:br>
              <a:rPr lang="nl-NL" sz="3200" b="1" dirty="0" smtClean="0">
                <a:latin typeface="Arial" charset="0"/>
              </a:rPr>
            </a:br>
            <a:r>
              <a:rPr lang="nl-NL" sz="3200" b="1" dirty="0" smtClean="0">
                <a:latin typeface="Arial" charset="0"/>
              </a:rPr>
              <a:t>van wegwerkzaamheden </a:t>
            </a:r>
            <a:r>
              <a:rPr lang="nl-NL" sz="3200" dirty="0" smtClean="0">
                <a:latin typeface="Arial" charset="0"/>
              </a:rPr>
              <a:t>(2)</a:t>
            </a:r>
          </a:p>
        </p:txBody>
      </p:sp>
      <p:sp>
        <p:nvSpPr>
          <p:cNvPr id="165891" name="Rectangle 3"/>
          <p:cNvSpPr>
            <a:spLocks noGrp="1" noChangeArrowheads="1"/>
          </p:cNvSpPr>
          <p:nvPr>
            <p:ph type="body" idx="4294967295"/>
          </p:nvPr>
        </p:nvSpPr>
        <p:spPr>
          <a:xfrm>
            <a:off x="251520" y="1844825"/>
            <a:ext cx="8243887" cy="5013176"/>
          </a:xfrm>
        </p:spPr>
        <p:txBody>
          <a:bodyPr/>
          <a:lstStyle/>
          <a:p>
            <a:pPr eaLnBrk="1" hangingPunct="1">
              <a:spcBef>
                <a:spcPct val="0"/>
              </a:spcBef>
            </a:pPr>
            <a:r>
              <a:rPr lang="nl-NL" sz="2400" dirty="0" smtClean="0">
                <a:solidFill>
                  <a:srgbClr val="224736"/>
                </a:solidFill>
              </a:rPr>
              <a:t>De opdrachtgever</a:t>
            </a:r>
          </a:p>
          <a:p>
            <a:pPr lvl="1" eaLnBrk="1" hangingPunct="1">
              <a:spcBef>
                <a:spcPct val="0"/>
              </a:spcBef>
            </a:pPr>
            <a:r>
              <a:rPr lang="nl-NL" sz="2200" dirty="0" smtClean="0">
                <a:solidFill>
                  <a:srgbClr val="224736"/>
                </a:solidFill>
              </a:rPr>
              <a:t>De opdrachtgever is in de meeste gevallen ook wegbeheerder: …</a:t>
            </a:r>
          </a:p>
          <a:p>
            <a:pPr lvl="2" eaLnBrk="1" hangingPunct="1">
              <a:spcBef>
                <a:spcPct val="0"/>
              </a:spcBef>
            </a:pPr>
            <a:r>
              <a:rPr lang="nl-NL" sz="2000" dirty="0" smtClean="0">
                <a:solidFill>
                  <a:srgbClr val="224736"/>
                </a:solidFill>
              </a:rPr>
              <a:t>Rijkswaterstaat</a:t>
            </a:r>
          </a:p>
          <a:p>
            <a:pPr lvl="2" eaLnBrk="1" hangingPunct="1">
              <a:spcBef>
                <a:spcPct val="0"/>
              </a:spcBef>
            </a:pPr>
            <a:r>
              <a:rPr lang="nl-NL" sz="2000" dirty="0" smtClean="0">
                <a:solidFill>
                  <a:srgbClr val="224736"/>
                </a:solidFill>
              </a:rPr>
              <a:t>Provincie</a:t>
            </a:r>
          </a:p>
          <a:p>
            <a:pPr lvl="2" eaLnBrk="1" hangingPunct="1">
              <a:spcBef>
                <a:spcPct val="0"/>
              </a:spcBef>
            </a:pPr>
            <a:r>
              <a:rPr lang="nl-NL" sz="2000" dirty="0" smtClean="0">
                <a:solidFill>
                  <a:srgbClr val="224736"/>
                </a:solidFill>
              </a:rPr>
              <a:t>Gemeente</a:t>
            </a:r>
          </a:p>
          <a:p>
            <a:pPr lvl="2" eaLnBrk="1" hangingPunct="1">
              <a:spcBef>
                <a:spcPct val="0"/>
              </a:spcBef>
            </a:pPr>
            <a:r>
              <a:rPr lang="nl-NL" sz="2000" dirty="0" smtClean="0">
                <a:solidFill>
                  <a:srgbClr val="224736"/>
                </a:solidFill>
              </a:rPr>
              <a:t>Waterschap</a:t>
            </a:r>
          </a:p>
          <a:p>
            <a:pPr lvl="1" eaLnBrk="1" hangingPunct="1">
              <a:spcBef>
                <a:spcPct val="0"/>
              </a:spcBef>
            </a:pPr>
            <a:endParaRPr lang="nl-NL" sz="2200" dirty="0" smtClean="0">
              <a:solidFill>
                <a:srgbClr val="224736"/>
              </a:solidFill>
            </a:endParaRPr>
          </a:p>
          <a:p>
            <a:pPr eaLnBrk="1" hangingPunct="1">
              <a:spcBef>
                <a:spcPct val="0"/>
              </a:spcBef>
            </a:pPr>
            <a:r>
              <a:rPr lang="nl-NL" sz="2400" dirty="0" smtClean="0">
                <a:solidFill>
                  <a:srgbClr val="224736"/>
                </a:solidFill>
              </a:rPr>
              <a:t>De opdrachtnemer</a:t>
            </a:r>
          </a:p>
          <a:p>
            <a:pPr lvl="1" eaLnBrk="1" hangingPunct="1">
              <a:spcBef>
                <a:spcPct val="0"/>
              </a:spcBef>
            </a:pPr>
            <a:r>
              <a:rPr lang="nl-NL" sz="2200" dirty="0" smtClean="0">
                <a:solidFill>
                  <a:srgbClr val="224736"/>
                </a:solidFill>
              </a:rPr>
              <a:t>Dit is de partij die het werk uitvoert. Dit kan zijn: …</a:t>
            </a:r>
          </a:p>
          <a:p>
            <a:pPr lvl="2" eaLnBrk="1" hangingPunct="1">
              <a:spcBef>
                <a:spcPct val="0"/>
              </a:spcBef>
            </a:pPr>
            <a:r>
              <a:rPr lang="nl-NL" sz="2000" dirty="0" smtClean="0">
                <a:solidFill>
                  <a:srgbClr val="224736"/>
                </a:solidFill>
              </a:rPr>
              <a:t>één aannemer</a:t>
            </a:r>
          </a:p>
          <a:p>
            <a:pPr lvl="2" eaLnBrk="1" hangingPunct="1">
              <a:spcBef>
                <a:spcPct val="0"/>
              </a:spcBef>
            </a:pPr>
            <a:r>
              <a:rPr lang="nl-NL" sz="2000" dirty="0" smtClean="0">
                <a:solidFill>
                  <a:srgbClr val="224736"/>
                </a:solidFill>
              </a:rPr>
              <a:t>meerdere aannemers met onderaannemers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5891">
                                            <p:txEl>
                                              <p:pRg st="2" end="2"/>
                                            </p:txEl>
                                          </p:spTgt>
                                        </p:tgtEl>
                                        <p:attrNameLst>
                                          <p:attrName>style.visibility</p:attrName>
                                        </p:attrNameLst>
                                      </p:cBhvr>
                                      <p:to>
                                        <p:strVal val="visible"/>
                                      </p:to>
                                    </p:set>
                                    <p:anim calcmode="lin" valueType="num">
                                      <p:cBhvr additive="base">
                                        <p:cTn id="7" dur="2000" fill="hold"/>
                                        <p:tgtEl>
                                          <p:spTgt spid="165891">
                                            <p:txEl>
                                              <p:pRg st="2" end="2"/>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65891">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5891">
                                            <p:txEl>
                                              <p:pRg st="3" end="3"/>
                                            </p:txEl>
                                          </p:spTgt>
                                        </p:tgtEl>
                                        <p:attrNameLst>
                                          <p:attrName>style.visibility</p:attrName>
                                        </p:attrNameLst>
                                      </p:cBhvr>
                                      <p:to>
                                        <p:strVal val="visible"/>
                                      </p:to>
                                    </p:set>
                                    <p:anim calcmode="lin" valueType="num">
                                      <p:cBhvr additive="base">
                                        <p:cTn id="11" dur="2000" fill="hold"/>
                                        <p:tgtEl>
                                          <p:spTgt spid="165891">
                                            <p:txEl>
                                              <p:pRg st="3" end="3"/>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65891">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65891">
                                            <p:txEl>
                                              <p:pRg st="4" end="4"/>
                                            </p:txEl>
                                          </p:spTgt>
                                        </p:tgtEl>
                                        <p:attrNameLst>
                                          <p:attrName>style.visibility</p:attrName>
                                        </p:attrNameLst>
                                      </p:cBhvr>
                                      <p:to>
                                        <p:strVal val="visible"/>
                                      </p:to>
                                    </p:set>
                                    <p:anim calcmode="lin" valueType="num">
                                      <p:cBhvr additive="base">
                                        <p:cTn id="15" dur="2000" fill="hold"/>
                                        <p:tgtEl>
                                          <p:spTgt spid="165891">
                                            <p:txEl>
                                              <p:pRg st="4" end="4"/>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65891">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65891">
                                            <p:txEl>
                                              <p:pRg st="5" end="5"/>
                                            </p:txEl>
                                          </p:spTgt>
                                        </p:tgtEl>
                                        <p:attrNameLst>
                                          <p:attrName>style.visibility</p:attrName>
                                        </p:attrNameLst>
                                      </p:cBhvr>
                                      <p:to>
                                        <p:strVal val="visible"/>
                                      </p:to>
                                    </p:set>
                                    <p:anim calcmode="lin" valueType="num">
                                      <p:cBhvr additive="base">
                                        <p:cTn id="19" dur="2000" fill="hold"/>
                                        <p:tgtEl>
                                          <p:spTgt spid="165891">
                                            <p:txEl>
                                              <p:pRg st="5" end="5"/>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1658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65891">
                                            <p:txEl>
                                              <p:pRg st="9" end="9"/>
                                            </p:txEl>
                                          </p:spTgt>
                                        </p:tgtEl>
                                        <p:attrNameLst>
                                          <p:attrName>style.visibility</p:attrName>
                                        </p:attrNameLst>
                                      </p:cBhvr>
                                      <p:to>
                                        <p:strVal val="visible"/>
                                      </p:to>
                                    </p:set>
                                    <p:anim calcmode="lin" valueType="num">
                                      <p:cBhvr additive="base">
                                        <p:cTn id="25" dur="2000" fill="hold"/>
                                        <p:tgtEl>
                                          <p:spTgt spid="165891">
                                            <p:txEl>
                                              <p:pRg st="9" end="9"/>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165891">
                                            <p:txEl>
                                              <p:pRg st="9" end="9"/>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65891">
                                            <p:txEl>
                                              <p:pRg st="10" end="10"/>
                                            </p:txEl>
                                          </p:spTgt>
                                        </p:tgtEl>
                                        <p:attrNameLst>
                                          <p:attrName>style.visibility</p:attrName>
                                        </p:attrNameLst>
                                      </p:cBhvr>
                                      <p:to>
                                        <p:strVal val="visible"/>
                                      </p:to>
                                    </p:set>
                                    <p:anim calcmode="lin" valueType="num">
                                      <p:cBhvr additive="base">
                                        <p:cTn id="29" dur="2000" fill="hold"/>
                                        <p:tgtEl>
                                          <p:spTgt spid="165891">
                                            <p:txEl>
                                              <p:pRg st="10" end="10"/>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16589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Betrokken partijen bij het uitvoeren </a:t>
            </a:r>
            <a:br>
              <a:rPr lang="nl-NL" sz="3200" b="1" dirty="0" smtClean="0">
                <a:latin typeface="Arial" charset="0"/>
              </a:rPr>
            </a:br>
            <a:r>
              <a:rPr lang="nl-NL" sz="3200" b="1" dirty="0" smtClean="0">
                <a:latin typeface="Arial" charset="0"/>
              </a:rPr>
              <a:t>van wegwerkzaamheden </a:t>
            </a:r>
            <a:r>
              <a:rPr lang="nl-NL" sz="3200" dirty="0" smtClean="0">
                <a:latin typeface="Arial" charset="0"/>
              </a:rPr>
              <a:t>(3)</a:t>
            </a:r>
          </a:p>
        </p:txBody>
      </p:sp>
      <p:sp>
        <p:nvSpPr>
          <p:cNvPr id="16387" name="Rectangle 3"/>
          <p:cNvSpPr>
            <a:spLocks noGrp="1" noChangeArrowheads="1"/>
          </p:cNvSpPr>
          <p:nvPr>
            <p:ph type="body" idx="4294967295"/>
          </p:nvPr>
        </p:nvSpPr>
        <p:spPr>
          <a:xfrm>
            <a:off x="251520" y="1844824"/>
            <a:ext cx="7451799" cy="5013176"/>
          </a:xfrm>
        </p:spPr>
        <p:txBody>
          <a:bodyPr>
            <a:normAutofit lnSpcReduction="10000"/>
          </a:bodyPr>
          <a:lstStyle/>
          <a:p>
            <a:pPr eaLnBrk="1" hangingPunct="1">
              <a:spcBef>
                <a:spcPct val="0"/>
              </a:spcBef>
            </a:pPr>
            <a:r>
              <a:rPr lang="nl-NL" sz="2400" dirty="0" smtClean="0">
                <a:solidFill>
                  <a:srgbClr val="224736"/>
                </a:solidFill>
              </a:rPr>
              <a:t>Samenwerking tussen de vier </a:t>
            </a:r>
            <a:r>
              <a:rPr lang="nl-NL" sz="2400" b="1" dirty="0" smtClean="0">
                <a:solidFill>
                  <a:srgbClr val="224736"/>
                </a:solidFill>
              </a:rPr>
              <a:t>W</a:t>
            </a:r>
            <a:r>
              <a:rPr lang="nl-NL" sz="2400" dirty="0" smtClean="0">
                <a:solidFill>
                  <a:srgbClr val="224736"/>
                </a:solidFill>
              </a:rPr>
              <a:t>’s:</a:t>
            </a:r>
          </a:p>
          <a:p>
            <a:pPr marL="714375" lvl="1" indent="-357188" eaLnBrk="1" hangingPunct="1">
              <a:spcBef>
                <a:spcPct val="0"/>
              </a:spcBef>
            </a:pPr>
            <a:r>
              <a:rPr lang="nl-NL" sz="2200" b="1" dirty="0" smtClean="0">
                <a:solidFill>
                  <a:srgbClr val="224736"/>
                </a:solidFill>
              </a:rPr>
              <a:t>W</a:t>
            </a:r>
            <a:r>
              <a:rPr lang="nl-NL" sz="2200" dirty="0" smtClean="0">
                <a:solidFill>
                  <a:srgbClr val="224736"/>
                </a:solidFill>
              </a:rPr>
              <a:t>egbeheerder/opdrachtgever</a:t>
            </a:r>
          </a:p>
          <a:p>
            <a:pPr marL="1085850" lvl="2" indent="-371475" eaLnBrk="1" hangingPunct="1">
              <a:spcBef>
                <a:spcPct val="0"/>
              </a:spcBef>
            </a:pPr>
            <a:r>
              <a:rPr lang="nl-NL" sz="1800" dirty="0">
                <a:solidFill>
                  <a:srgbClr val="224736"/>
                </a:solidFill>
              </a:rPr>
              <a:t>V</a:t>
            </a:r>
            <a:r>
              <a:rPr lang="nl-NL" sz="1800" dirty="0" smtClean="0">
                <a:solidFill>
                  <a:srgbClr val="224736"/>
                </a:solidFill>
              </a:rPr>
              <a:t>erantwoordelijk voor alle verkeersmaatregelen</a:t>
            </a:r>
          </a:p>
          <a:p>
            <a:pPr marL="1085850" lvl="2" indent="-371475" eaLnBrk="1" hangingPunct="1">
              <a:spcBef>
                <a:spcPct val="0"/>
              </a:spcBef>
            </a:pPr>
            <a:r>
              <a:rPr lang="nl-NL" sz="1800" dirty="0" smtClean="0">
                <a:solidFill>
                  <a:srgbClr val="224736"/>
                </a:solidFill>
              </a:rPr>
              <a:t>Heeft een zorgplicht voor verkeersafwikkeling</a:t>
            </a:r>
          </a:p>
          <a:p>
            <a:pPr marL="1085850" lvl="2" indent="-371475" eaLnBrk="1" hangingPunct="1">
              <a:spcBef>
                <a:spcPct val="0"/>
              </a:spcBef>
            </a:pPr>
            <a:r>
              <a:rPr lang="nl-NL" sz="1800" dirty="0" smtClean="0">
                <a:solidFill>
                  <a:srgbClr val="224736"/>
                </a:solidFill>
              </a:rPr>
              <a:t>Opstellen communicatieplan en aanwijzen V&amp;G coördinator</a:t>
            </a:r>
          </a:p>
          <a:p>
            <a:pPr marL="714375" lvl="1" indent="-357188" eaLnBrk="1" hangingPunct="1">
              <a:spcBef>
                <a:spcPct val="0"/>
              </a:spcBef>
            </a:pPr>
            <a:r>
              <a:rPr lang="nl-NL" sz="2200" b="1" dirty="0" smtClean="0">
                <a:solidFill>
                  <a:srgbClr val="224736"/>
                </a:solidFill>
              </a:rPr>
              <a:t>W</a:t>
            </a:r>
            <a:r>
              <a:rPr lang="nl-NL" sz="2200" dirty="0" smtClean="0">
                <a:solidFill>
                  <a:srgbClr val="224736"/>
                </a:solidFill>
              </a:rPr>
              <a:t>erkgever/opdrachtnemer</a:t>
            </a:r>
          </a:p>
          <a:p>
            <a:pPr marL="1085850" lvl="2" indent="-371475" eaLnBrk="1" hangingPunct="1">
              <a:spcBef>
                <a:spcPct val="0"/>
              </a:spcBef>
            </a:pPr>
            <a:r>
              <a:rPr lang="nl-NL" sz="1900" dirty="0">
                <a:solidFill>
                  <a:srgbClr val="224736"/>
                </a:solidFill>
              </a:rPr>
              <a:t>V</a:t>
            </a:r>
            <a:r>
              <a:rPr lang="nl-NL" sz="1900" dirty="0" smtClean="0">
                <a:solidFill>
                  <a:srgbClr val="224736"/>
                </a:solidFill>
              </a:rPr>
              <a:t>erplicht om veilige werkplek creëren voor werknemers en derden. </a:t>
            </a:r>
          </a:p>
          <a:p>
            <a:pPr marL="1085850" lvl="2" indent="-371475" eaLnBrk="1" hangingPunct="1">
              <a:spcBef>
                <a:spcPct val="0"/>
              </a:spcBef>
            </a:pPr>
            <a:r>
              <a:rPr lang="nl-NL" sz="1900" dirty="0" smtClean="0">
                <a:solidFill>
                  <a:srgbClr val="224736"/>
                </a:solidFill>
              </a:rPr>
              <a:t>Verplicht voorlichting te geven. </a:t>
            </a:r>
          </a:p>
          <a:p>
            <a:pPr marL="1085850" lvl="2" indent="-371475" eaLnBrk="1" hangingPunct="1">
              <a:spcBef>
                <a:spcPct val="0"/>
              </a:spcBef>
            </a:pPr>
            <a:r>
              <a:rPr lang="nl-NL" sz="1900" dirty="0" smtClean="0">
                <a:solidFill>
                  <a:srgbClr val="224736"/>
                </a:solidFill>
              </a:rPr>
              <a:t>Verantwoordelijk voor </a:t>
            </a:r>
            <a:r>
              <a:rPr lang="nl-NL" sz="1900" dirty="0" err="1" smtClean="0">
                <a:solidFill>
                  <a:srgbClr val="224736"/>
                </a:solidFill>
              </a:rPr>
              <a:t>ARBO-beleid</a:t>
            </a:r>
            <a:r>
              <a:rPr lang="nl-NL" sz="1900" dirty="0" smtClean="0">
                <a:solidFill>
                  <a:srgbClr val="224736"/>
                </a:solidFill>
              </a:rPr>
              <a:t>, RIE, PBM, orde, netheid</a:t>
            </a:r>
          </a:p>
          <a:p>
            <a:pPr marL="714375" lvl="1" indent="-357188" eaLnBrk="1" hangingPunct="1">
              <a:spcBef>
                <a:spcPct val="0"/>
              </a:spcBef>
            </a:pPr>
            <a:r>
              <a:rPr lang="nl-NL" sz="2200" b="1" dirty="0" smtClean="0">
                <a:solidFill>
                  <a:srgbClr val="224736"/>
                </a:solidFill>
              </a:rPr>
              <a:t>W</a:t>
            </a:r>
            <a:r>
              <a:rPr lang="nl-NL" sz="2200" dirty="0" smtClean="0">
                <a:solidFill>
                  <a:srgbClr val="224736"/>
                </a:solidFill>
              </a:rPr>
              <a:t>erknemer</a:t>
            </a:r>
          </a:p>
          <a:p>
            <a:pPr marL="1085850" lvl="2" indent="-371475" eaLnBrk="1" hangingPunct="1">
              <a:spcBef>
                <a:spcPct val="0"/>
              </a:spcBef>
            </a:pPr>
            <a:r>
              <a:rPr lang="nl-NL" sz="1900" dirty="0">
                <a:solidFill>
                  <a:srgbClr val="224736"/>
                </a:solidFill>
              </a:rPr>
              <a:t>L</a:t>
            </a:r>
            <a:r>
              <a:rPr lang="nl-NL" sz="1900" dirty="0" smtClean="0">
                <a:solidFill>
                  <a:srgbClr val="224736"/>
                </a:solidFill>
              </a:rPr>
              <a:t>eeft instructies na, zo zorgvuldig mogelijk werk uitvoeren</a:t>
            </a:r>
          </a:p>
          <a:p>
            <a:pPr marL="714375" lvl="1" indent="-357188" eaLnBrk="1" hangingPunct="1">
              <a:spcBef>
                <a:spcPct val="0"/>
              </a:spcBef>
            </a:pPr>
            <a:r>
              <a:rPr lang="nl-NL" sz="2200" b="1" dirty="0" smtClean="0">
                <a:solidFill>
                  <a:srgbClr val="224736"/>
                </a:solidFill>
              </a:rPr>
              <a:t>W</a:t>
            </a:r>
            <a:r>
              <a:rPr lang="nl-NL" sz="2200" dirty="0" smtClean="0">
                <a:solidFill>
                  <a:srgbClr val="224736"/>
                </a:solidFill>
              </a:rPr>
              <a:t>eggebruiker</a:t>
            </a:r>
          </a:p>
          <a:p>
            <a:pPr marL="1085850" lvl="2" indent="-371475" eaLnBrk="1" hangingPunct="1">
              <a:spcBef>
                <a:spcPct val="0"/>
              </a:spcBef>
            </a:pPr>
            <a:r>
              <a:rPr lang="nl-NL" sz="1900" dirty="0">
                <a:solidFill>
                  <a:srgbClr val="224736"/>
                </a:solidFill>
              </a:rPr>
              <a:t>H</a:t>
            </a:r>
            <a:r>
              <a:rPr lang="nl-NL" sz="1900" dirty="0" smtClean="0">
                <a:solidFill>
                  <a:srgbClr val="224736"/>
                </a:solidFill>
              </a:rPr>
              <a:t>ouden aan geldige regels en gedrag aanpassen aan situatie</a:t>
            </a:r>
          </a:p>
          <a:p>
            <a:pPr lvl="1" eaLnBrk="1" hangingPunct="1">
              <a:spcBef>
                <a:spcPct val="0"/>
              </a:spcBef>
            </a:pPr>
            <a:endParaRPr lang="nl-NL" sz="2400" dirty="0" smtClean="0">
              <a:solidFill>
                <a:srgbClr val="224736"/>
              </a:solidFill>
            </a:endParaRPr>
          </a:p>
        </p:txBody>
      </p:sp>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44016" y="557808"/>
            <a:ext cx="7772400" cy="1143000"/>
          </a:xfrm>
        </p:spPr>
        <p:txBody>
          <a:bodyPr>
            <a:normAutofit/>
          </a:bodyPr>
          <a:lstStyle/>
          <a:p>
            <a:pPr eaLnBrk="1" hangingPunct="1">
              <a:defRPr/>
            </a:pPr>
            <a:r>
              <a:rPr lang="nl-NL" sz="3200" b="1" dirty="0" smtClean="0">
                <a:latin typeface="Arial" charset="0"/>
              </a:rPr>
              <a:t>Betrokken partijen bij het uitvoeren </a:t>
            </a:r>
            <a:br>
              <a:rPr lang="nl-NL" sz="3200" b="1" dirty="0" smtClean="0">
                <a:latin typeface="Arial" charset="0"/>
              </a:rPr>
            </a:br>
            <a:r>
              <a:rPr lang="nl-NL" sz="3200" b="1" dirty="0" smtClean="0">
                <a:latin typeface="Arial" charset="0"/>
              </a:rPr>
              <a:t>van wegwerkzaamheden </a:t>
            </a:r>
            <a:r>
              <a:rPr lang="nl-NL" sz="3200" dirty="0" smtClean="0">
                <a:latin typeface="Arial" charset="0"/>
              </a:rPr>
              <a:t>(4)</a:t>
            </a:r>
          </a:p>
        </p:txBody>
      </p:sp>
      <p:sp>
        <p:nvSpPr>
          <p:cNvPr id="75779" name="Rectangle 3"/>
          <p:cNvSpPr>
            <a:spLocks noGrp="1" noChangeArrowheads="1"/>
          </p:cNvSpPr>
          <p:nvPr>
            <p:ph type="body" idx="4294967295"/>
          </p:nvPr>
        </p:nvSpPr>
        <p:spPr>
          <a:xfrm>
            <a:off x="251520" y="1844824"/>
            <a:ext cx="7344816" cy="5013176"/>
          </a:xfrm>
        </p:spPr>
        <p:txBody>
          <a:bodyPr/>
          <a:lstStyle/>
          <a:p>
            <a:pPr eaLnBrk="1" hangingPunct="1">
              <a:spcBef>
                <a:spcPct val="0"/>
              </a:spcBef>
            </a:pPr>
            <a:r>
              <a:rPr lang="nl-NL" sz="2400" dirty="0" smtClean="0">
                <a:solidFill>
                  <a:srgbClr val="224736"/>
                </a:solidFill>
              </a:rPr>
              <a:t>Communicatie en overleg</a:t>
            </a:r>
          </a:p>
          <a:p>
            <a:pPr lvl="1" eaLnBrk="1" hangingPunct="1">
              <a:spcBef>
                <a:spcPct val="0"/>
              </a:spcBef>
            </a:pPr>
            <a:r>
              <a:rPr lang="nl-NL" sz="2200" dirty="0" smtClean="0">
                <a:solidFill>
                  <a:srgbClr val="224736"/>
                </a:solidFill>
              </a:rPr>
              <a:t>Bij werk in uitvoering moet er overleg zijn tussen alle partijen. Dit kan door de opdrachtgever zijn vastgelegd in een communicatieplan</a:t>
            </a:r>
          </a:p>
          <a:p>
            <a:pPr lvl="1" eaLnBrk="1" hangingPunct="1">
              <a:spcBef>
                <a:spcPct val="0"/>
              </a:spcBef>
            </a:pPr>
            <a:endParaRPr lang="nl-NL" sz="2100" b="1" dirty="0" smtClean="0">
              <a:solidFill>
                <a:srgbClr val="224736"/>
              </a:solidFill>
            </a:endParaRPr>
          </a:p>
          <a:p>
            <a:pPr lvl="1" eaLnBrk="1" hangingPunct="1">
              <a:spcBef>
                <a:spcPct val="0"/>
              </a:spcBef>
            </a:pPr>
            <a:r>
              <a:rPr lang="nl-NL" sz="2200" dirty="0" smtClean="0">
                <a:solidFill>
                  <a:srgbClr val="224736"/>
                </a:solidFill>
              </a:rPr>
              <a:t>Via aankondigingsborden of via tv/radio/krant moet de wegbeheerder melding maken van de WIU aan belanghebbenden, zoals o.a.: …</a:t>
            </a:r>
          </a:p>
          <a:p>
            <a:pPr lvl="2" eaLnBrk="1" hangingPunct="1">
              <a:spcBef>
                <a:spcPct val="0"/>
              </a:spcBef>
            </a:pPr>
            <a:r>
              <a:rPr lang="nl-NL" sz="2000" dirty="0" smtClean="0">
                <a:solidFill>
                  <a:srgbClr val="224736"/>
                </a:solidFill>
              </a:rPr>
              <a:t>burgers/wijkbewoners</a:t>
            </a:r>
          </a:p>
          <a:p>
            <a:pPr lvl="2" eaLnBrk="1" hangingPunct="1">
              <a:spcBef>
                <a:spcPct val="0"/>
              </a:spcBef>
            </a:pPr>
            <a:r>
              <a:rPr lang="nl-NL" sz="2000" dirty="0" smtClean="0">
                <a:solidFill>
                  <a:srgbClr val="224736"/>
                </a:solidFill>
              </a:rPr>
              <a:t>politie</a:t>
            </a:r>
          </a:p>
          <a:p>
            <a:pPr lvl="2" eaLnBrk="1" hangingPunct="1">
              <a:spcBef>
                <a:spcPct val="0"/>
              </a:spcBef>
            </a:pPr>
            <a:r>
              <a:rPr lang="nl-NL" sz="2000" dirty="0" smtClean="0">
                <a:solidFill>
                  <a:srgbClr val="224736"/>
                </a:solidFill>
              </a:rPr>
              <a:t>ambulancediensten</a:t>
            </a:r>
          </a:p>
          <a:p>
            <a:pPr lvl="2" eaLnBrk="1" hangingPunct="1">
              <a:spcBef>
                <a:spcPct val="0"/>
              </a:spcBef>
            </a:pPr>
            <a:r>
              <a:rPr lang="nl-NL" sz="2000" dirty="0" smtClean="0">
                <a:solidFill>
                  <a:srgbClr val="224736"/>
                </a:solidFill>
              </a:rPr>
              <a:t>weggebruikers</a:t>
            </a:r>
          </a:p>
          <a:p>
            <a:pPr lvl="2" eaLnBrk="1" hangingPunct="1">
              <a:spcBef>
                <a:spcPct val="0"/>
              </a:spcBef>
            </a:pPr>
            <a:endParaRPr lang="nl-NL" sz="2200" dirty="0" smtClean="0">
              <a:solidFill>
                <a:srgbClr val="610061"/>
              </a:solidFill>
            </a:endParaRPr>
          </a:p>
          <a:p>
            <a:pPr eaLnBrk="1" hangingPunct="1">
              <a:spcBef>
                <a:spcPct val="0"/>
              </a:spcBef>
            </a:pPr>
            <a:endParaRPr lang="nl-NL" sz="2400" dirty="0" smtClean="0">
              <a:solidFill>
                <a:srgbClr val="610061"/>
              </a:solidFill>
            </a:endParaRPr>
          </a:p>
        </p:txBody>
      </p:sp>
      <p:pic>
        <p:nvPicPr>
          <p:cNvPr id="17413" name="Picture 6" descr="D:\3. AFBEELDINGEN\Plaatjes\ambulance 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8788" y="4749925"/>
            <a:ext cx="25717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descr="Graspollet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6316469"/>
            <a:ext cx="1228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5779">
                                            <p:txEl>
                                              <p:pRg st="4" end="4"/>
                                            </p:txEl>
                                          </p:spTgt>
                                        </p:tgtEl>
                                        <p:attrNameLst>
                                          <p:attrName>style.visibility</p:attrName>
                                        </p:attrNameLst>
                                      </p:cBhvr>
                                      <p:to>
                                        <p:strVal val="visible"/>
                                      </p:to>
                                    </p:set>
                                    <p:anim calcmode="lin" valueType="num">
                                      <p:cBhvr additive="base">
                                        <p:cTn id="7" dur="3000" fill="hold"/>
                                        <p:tgtEl>
                                          <p:spTgt spid="757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7577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779">
                                            <p:txEl>
                                              <p:pRg st="5" end="5"/>
                                            </p:txEl>
                                          </p:spTgt>
                                        </p:tgtEl>
                                        <p:attrNameLst>
                                          <p:attrName>style.visibility</p:attrName>
                                        </p:attrNameLst>
                                      </p:cBhvr>
                                      <p:to>
                                        <p:strVal val="visible"/>
                                      </p:to>
                                    </p:set>
                                    <p:anim calcmode="lin" valueType="num">
                                      <p:cBhvr additive="base">
                                        <p:cTn id="11" dur="3000" fill="hold"/>
                                        <p:tgtEl>
                                          <p:spTgt spid="75779">
                                            <p:txEl>
                                              <p:pRg st="5" end="5"/>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7577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5779">
                                            <p:txEl>
                                              <p:pRg st="6" end="6"/>
                                            </p:txEl>
                                          </p:spTgt>
                                        </p:tgtEl>
                                        <p:attrNameLst>
                                          <p:attrName>style.visibility</p:attrName>
                                        </p:attrNameLst>
                                      </p:cBhvr>
                                      <p:to>
                                        <p:strVal val="visible"/>
                                      </p:to>
                                    </p:set>
                                    <p:anim calcmode="lin" valueType="num">
                                      <p:cBhvr additive="base">
                                        <p:cTn id="15" dur="3000" fill="hold"/>
                                        <p:tgtEl>
                                          <p:spTgt spid="75779">
                                            <p:txEl>
                                              <p:pRg st="6" end="6"/>
                                            </p:txEl>
                                          </p:spTgt>
                                        </p:tgtEl>
                                        <p:attrNameLst>
                                          <p:attrName>ppt_x</p:attrName>
                                        </p:attrNameLst>
                                      </p:cBhvr>
                                      <p:tavLst>
                                        <p:tav tm="0">
                                          <p:val>
                                            <p:strVal val="#ppt_x"/>
                                          </p:val>
                                        </p:tav>
                                        <p:tav tm="100000">
                                          <p:val>
                                            <p:strVal val="#ppt_x"/>
                                          </p:val>
                                        </p:tav>
                                      </p:tavLst>
                                    </p:anim>
                                    <p:anim calcmode="lin" valueType="num">
                                      <p:cBhvr additive="base">
                                        <p:cTn id="16" dur="3000" fill="hold"/>
                                        <p:tgtEl>
                                          <p:spTgt spid="75779">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779">
                                            <p:txEl>
                                              <p:pRg st="7" end="7"/>
                                            </p:txEl>
                                          </p:spTgt>
                                        </p:tgtEl>
                                        <p:attrNameLst>
                                          <p:attrName>style.visibility</p:attrName>
                                        </p:attrNameLst>
                                      </p:cBhvr>
                                      <p:to>
                                        <p:strVal val="visible"/>
                                      </p:to>
                                    </p:set>
                                    <p:anim calcmode="lin" valueType="num">
                                      <p:cBhvr additive="base">
                                        <p:cTn id="19" dur="3000" fill="hold"/>
                                        <p:tgtEl>
                                          <p:spTgt spid="75779">
                                            <p:txEl>
                                              <p:pRg st="7" end="7"/>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757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Betrokken partijen bij het uitvoeren </a:t>
            </a:r>
            <a:br>
              <a:rPr lang="nl-NL" sz="3200" b="1" dirty="0" smtClean="0">
                <a:latin typeface="Arial" charset="0"/>
              </a:rPr>
            </a:br>
            <a:r>
              <a:rPr lang="nl-NL" sz="3200" b="1" dirty="0" smtClean="0">
                <a:latin typeface="Arial" charset="0"/>
              </a:rPr>
              <a:t>van wegwerkzaamheden </a:t>
            </a:r>
            <a:r>
              <a:rPr lang="nl-NL" sz="3200" dirty="0" smtClean="0">
                <a:latin typeface="Arial" charset="0"/>
              </a:rPr>
              <a:t>(5)</a:t>
            </a:r>
          </a:p>
        </p:txBody>
      </p:sp>
      <p:sp>
        <p:nvSpPr>
          <p:cNvPr id="18435" name="Rectangle 3"/>
          <p:cNvSpPr>
            <a:spLocks noGrp="1" noChangeArrowheads="1"/>
          </p:cNvSpPr>
          <p:nvPr>
            <p:ph type="body" idx="4294967295"/>
          </p:nvPr>
        </p:nvSpPr>
        <p:spPr>
          <a:xfrm>
            <a:off x="251520" y="1844824"/>
            <a:ext cx="6696223" cy="5013176"/>
          </a:xfrm>
        </p:spPr>
        <p:txBody>
          <a:bodyPr/>
          <a:lstStyle/>
          <a:p>
            <a:pPr eaLnBrk="1" hangingPunct="1">
              <a:spcBef>
                <a:spcPct val="0"/>
              </a:spcBef>
            </a:pPr>
            <a:r>
              <a:rPr lang="nl-NL" sz="2400" dirty="0" smtClean="0">
                <a:solidFill>
                  <a:srgbClr val="224736"/>
                </a:solidFill>
              </a:rPr>
              <a:t>Controle op de uitvoering</a:t>
            </a:r>
          </a:p>
          <a:p>
            <a:pPr lvl="1" eaLnBrk="1" hangingPunct="1">
              <a:spcBef>
                <a:spcPct val="0"/>
              </a:spcBef>
            </a:pPr>
            <a:r>
              <a:rPr lang="nl-NL" sz="2200" dirty="0" smtClean="0">
                <a:solidFill>
                  <a:srgbClr val="224736"/>
                </a:solidFill>
              </a:rPr>
              <a:t>Arbeidsinspectie</a:t>
            </a:r>
          </a:p>
          <a:p>
            <a:pPr lvl="2" eaLnBrk="1" hangingPunct="1">
              <a:spcBef>
                <a:spcPct val="0"/>
              </a:spcBef>
            </a:pPr>
            <a:r>
              <a:rPr lang="nl-NL" sz="2000" dirty="0" smtClean="0">
                <a:solidFill>
                  <a:srgbClr val="224736"/>
                </a:solidFill>
              </a:rPr>
              <a:t>Controleert de gevaren volgens de geldende regelgeving en V&amp;G-plan. </a:t>
            </a:r>
          </a:p>
          <a:p>
            <a:pPr lvl="2" eaLnBrk="1" hangingPunct="1">
              <a:spcBef>
                <a:spcPct val="0"/>
              </a:spcBef>
            </a:pPr>
            <a:r>
              <a:rPr lang="nl-NL" sz="2000" dirty="0" smtClean="0">
                <a:solidFill>
                  <a:srgbClr val="224736"/>
                </a:solidFill>
              </a:rPr>
              <a:t>De inspectie kan het werk stilleggen en sancties uitdelen.</a:t>
            </a:r>
          </a:p>
          <a:p>
            <a:pPr lvl="1" eaLnBrk="1" hangingPunct="1">
              <a:spcBef>
                <a:spcPct val="0"/>
              </a:spcBef>
            </a:pPr>
            <a:r>
              <a:rPr lang="nl-NL" sz="2200" dirty="0" smtClean="0">
                <a:solidFill>
                  <a:srgbClr val="224736"/>
                </a:solidFill>
              </a:rPr>
              <a:t>Politie</a:t>
            </a:r>
          </a:p>
          <a:p>
            <a:pPr lvl="2" eaLnBrk="1" hangingPunct="1">
              <a:spcBef>
                <a:spcPct val="0"/>
              </a:spcBef>
            </a:pPr>
            <a:r>
              <a:rPr lang="nl-NL" sz="2000" dirty="0" smtClean="0">
                <a:solidFill>
                  <a:srgbClr val="224736"/>
                </a:solidFill>
              </a:rPr>
              <a:t>Controleert de algemene verkeersveiligheid</a:t>
            </a:r>
          </a:p>
          <a:p>
            <a:pPr lvl="1" eaLnBrk="1" hangingPunct="1">
              <a:spcBef>
                <a:spcPct val="0"/>
              </a:spcBef>
            </a:pPr>
            <a:endParaRPr lang="nl-NL" sz="2200" dirty="0" smtClean="0">
              <a:solidFill>
                <a:srgbClr val="610061"/>
              </a:solidFill>
            </a:endParaRPr>
          </a:p>
          <a:p>
            <a:pPr eaLnBrk="1" hangingPunct="1">
              <a:spcBef>
                <a:spcPct val="0"/>
              </a:spcBef>
            </a:pPr>
            <a:endParaRPr lang="nl-NL" sz="2400" dirty="0" smtClean="0">
              <a:solidFill>
                <a:srgbClr val="610061"/>
              </a:solidFill>
            </a:endParaRPr>
          </a:p>
        </p:txBody>
      </p:sp>
      <p:pic>
        <p:nvPicPr>
          <p:cNvPr id="18437" name="Picture 3" descr="F:\imagesCALCVR4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52">
            <a:off x="4964166" y="4784725"/>
            <a:ext cx="2155825" cy="1760538"/>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4" descr="F:\arbeidsinspec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5157192"/>
            <a:ext cx="1897062"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descr="F:\arbeidsinspecti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7308">
            <a:off x="461306" y="4806157"/>
            <a:ext cx="1717675" cy="1717675"/>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95536" y="557808"/>
            <a:ext cx="7772400" cy="1143000"/>
          </a:xfrm>
        </p:spPr>
        <p:txBody>
          <a:bodyPr>
            <a:normAutofit/>
          </a:bodyPr>
          <a:lstStyle/>
          <a:p>
            <a:pPr eaLnBrk="1" hangingPunct="1">
              <a:defRPr/>
            </a:pPr>
            <a:r>
              <a:rPr lang="nl-NL" sz="3200" b="1" dirty="0" smtClean="0">
                <a:latin typeface="Arial" charset="0"/>
              </a:rPr>
              <a:t>Arbo-verplichtingen, het Veiligheids- en </a:t>
            </a:r>
            <a:r>
              <a:rPr lang="nl-NL" sz="3200" b="1" dirty="0" err="1" smtClean="0">
                <a:latin typeface="Arial" charset="0"/>
              </a:rPr>
              <a:t>Gezondsheidsplan</a:t>
            </a:r>
            <a:r>
              <a:rPr lang="nl-NL" sz="3200" b="1" dirty="0" smtClean="0">
                <a:latin typeface="Arial" charset="0"/>
              </a:rPr>
              <a:t> </a:t>
            </a:r>
            <a:r>
              <a:rPr lang="nl-NL" sz="3200" dirty="0" smtClean="0">
                <a:latin typeface="Arial" charset="0"/>
              </a:rPr>
              <a:t>(1)</a:t>
            </a:r>
          </a:p>
        </p:txBody>
      </p:sp>
      <p:sp>
        <p:nvSpPr>
          <p:cNvPr id="19459" name="Rectangle 3"/>
          <p:cNvSpPr>
            <a:spLocks noGrp="1" noChangeArrowheads="1"/>
          </p:cNvSpPr>
          <p:nvPr>
            <p:ph type="body" idx="4294967295"/>
          </p:nvPr>
        </p:nvSpPr>
        <p:spPr>
          <a:xfrm>
            <a:off x="251521" y="1844824"/>
            <a:ext cx="7416824" cy="4941168"/>
          </a:xfrm>
        </p:spPr>
        <p:txBody>
          <a:bodyPr>
            <a:normAutofit lnSpcReduction="10000"/>
          </a:bodyPr>
          <a:lstStyle/>
          <a:p>
            <a:pPr eaLnBrk="1" hangingPunct="1">
              <a:spcBef>
                <a:spcPct val="0"/>
              </a:spcBef>
            </a:pPr>
            <a:r>
              <a:rPr lang="nl-NL" sz="2400" dirty="0" smtClean="0">
                <a:solidFill>
                  <a:srgbClr val="224736"/>
                </a:solidFill>
              </a:rPr>
              <a:t>In de </a:t>
            </a:r>
            <a:r>
              <a:rPr lang="nl-NL" sz="2400" dirty="0" err="1" smtClean="0">
                <a:solidFill>
                  <a:srgbClr val="224736"/>
                </a:solidFill>
              </a:rPr>
              <a:t>Arbo-wet</a:t>
            </a:r>
            <a:r>
              <a:rPr lang="nl-NL" sz="2400" dirty="0" smtClean="0">
                <a:solidFill>
                  <a:srgbClr val="224736"/>
                </a:solidFill>
              </a:rPr>
              <a:t> zijn verplichtingen opgenomen voor de opdrachtgever en de opdrachtnemer die bij WIU zijn betrokken. Deze verplichtingen zijn uitgewerkt in het Arbo-besluit, 2</a:t>
            </a:r>
            <a:r>
              <a:rPr lang="nl-NL" sz="2400" baseline="30000" dirty="0" smtClean="0">
                <a:solidFill>
                  <a:srgbClr val="224736"/>
                </a:solidFill>
              </a:rPr>
              <a:t>e</a:t>
            </a:r>
            <a:r>
              <a:rPr lang="nl-NL" sz="2400" dirty="0" smtClean="0">
                <a:solidFill>
                  <a:srgbClr val="224736"/>
                </a:solidFill>
              </a:rPr>
              <a:t> hoofdstuk over bouwprocesbepalingen. Deze zijn afkomstig van Europese richtlijnen over veiligheid en gezondheid voor tijdelijke bouwplaatsen.</a:t>
            </a:r>
          </a:p>
          <a:p>
            <a:pPr eaLnBrk="1" hangingPunct="1">
              <a:spcBef>
                <a:spcPct val="0"/>
              </a:spcBef>
            </a:pPr>
            <a:endParaRPr lang="nl-NL" sz="2400" dirty="0" smtClean="0">
              <a:solidFill>
                <a:srgbClr val="224736"/>
              </a:solidFill>
            </a:endParaRPr>
          </a:p>
          <a:p>
            <a:pPr eaLnBrk="1" hangingPunct="1">
              <a:spcBef>
                <a:spcPct val="0"/>
              </a:spcBef>
            </a:pPr>
            <a:r>
              <a:rPr lang="nl-NL" sz="2400" dirty="0" smtClean="0">
                <a:solidFill>
                  <a:srgbClr val="224736"/>
                </a:solidFill>
              </a:rPr>
              <a:t>De opdrachtgever is verplicht al bij het </a:t>
            </a:r>
            <a:r>
              <a:rPr lang="nl-NL" sz="2400" dirty="0" err="1" smtClean="0">
                <a:solidFill>
                  <a:srgbClr val="224736"/>
                </a:solidFill>
              </a:rPr>
              <a:t>het</a:t>
            </a:r>
            <a:r>
              <a:rPr lang="nl-NL" sz="2400" dirty="0" smtClean="0">
                <a:solidFill>
                  <a:srgbClr val="224736"/>
                </a:solidFill>
              </a:rPr>
              <a:t> ontwerp een Veiligheids- en Gezondheidsplan (V&amp;G-plan) op te stellen met vermelding van de risico’s die aan het werk zijn verbonden. Tevens moeten passende maatregelen worden aangegeven. </a:t>
            </a:r>
            <a:br>
              <a:rPr lang="nl-NL" sz="2400" dirty="0" smtClean="0">
                <a:solidFill>
                  <a:srgbClr val="224736"/>
                </a:solidFill>
              </a:rPr>
            </a:br>
            <a:r>
              <a:rPr lang="nl-NL" sz="2400" dirty="0" smtClean="0">
                <a:solidFill>
                  <a:srgbClr val="224736"/>
                </a:solidFill>
              </a:rPr>
              <a:t>Dit is een zogenaamde V&amp;G-plan ontwerpfase.</a:t>
            </a:r>
          </a:p>
        </p:txBody>
      </p:sp>
      <p:sp>
        <p:nvSpPr>
          <p:cNvPr id="19461" name="AutoShape 6"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9462" name="AutoShape 8"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9463" name="AutoShape 10"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
        <p:nvSpPr>
          <p:cNvPr id="19464" name="AutoShape 12" descr="http://www.verkeersmaatregelen.nl/VM02/pages/images/controle.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95536" y="557808"/>
            <a:ext cx="7772400" cy="1143000"/>
          </a:xfrm>
        </p:spPr>
        <p:txBody>
          <a:bodyPr>
            <a:normAutofit/>
          </a:bodyPr>
          <a:lstStyle/>
          <a:p>
            <a:pPr eaLnBrk="1" hangingPunct="1">
              <a:defRPr/>
            </a:pPr>
            <a:r>
              <a:rPr lang="nl-NL" sz="3200" b="1" dirty="0" smtClean="0">
                <a:latin typeface="Arial" charset="0"/>
              </a:rPr>
              <a:t>Arbo-verplichtingen, het Veiligheids- en </a:t>
            </a:r>
            <a:r>
              <a:rPr lang="nl-NL" sz="3200" b="1" dirty="0" err="1" smtClean="0">
                <a:latin typeface="Arial" charset="0"/>
              </a:rPr>
              <a:t>Gezondsheidsplan</a:t>
            </a:r>
            <a:r>
              <a:rPr lang="nl-NL" sz="3200" b="1" dirty="0" smtClean="0">
                <a:latin typeface="Arial" charset="0"/>
              </a:rPr>
              <a:t> </a:t>
            </a:r>
            <a:r>
              <a:rPr lang="nl-NL" sz="3200" dirty="0" smtClean="0">
                <a:latin typeface="Arial" charset="0"/>
              </a:rPr>
              <a:t>(2)</a:t>
            </a:r>
          </a:p>
        </p:txBody>
      </p:sp>
      <p:sp>
        <p:nvSpPr>
          <p:cNvPr id="20483" name="Rectangle 3"/>
          <p:cNvSpPr>
            <a:spLocks noGrp="1" noChangeArrowheads="1"/>
          </p:cNvSpPr>
          <p:nvPr>
            <p:ph type="body" idx="4294967295"/>
          </p:nvPr>
        </p:nvSpPr>
        <p:spPr>
          <a:xfrm>
            <a:off x="251521" y="1844824"/>
            <a:ext cx="7416824" cy="5013176"/>
          </a:xfrm>
        </p:spPr>
        <p:txBody>
          <a:bodyPr>
            <a:normAutofit/>
          </a:bodyPr>
          <a:lstStyle/>
          <a:p>
            <a:pPr eaLnBrk="1" hangingPunct="1">
              <a:spcBef>
                <a:spcPts val="600"/>
              </a:spcBef>
            </a:pPr>
            <a:r>
              <a:rPr lang="nl-NL" sz="2000" dirty="0" smtClean="0">
                <a:solidFill>
                  <a:srgbClr val="224736"/>
                </a:solidFill>
              </a:rPr>
              <a:t>Dit V&amp;G-plan moet worden overgedragen aan de uitvoerende partij, de aannemer. </a:t>
            </a:r>
          </a:p>
          <a:p>
            <a:pPr eaLnBrk="1" hangingPunct="1">
              <a:spcBef>
                <a:spcPts val="600"/>
              </a:spcBef>
            </a:pPr>
            <a:r>
              <a:rPr lang="nl-NL" sz="2000" dirty="0" smtClean="0">
                <a:solidFill>
                  <a:srgbClr val="224736"/>
                </a:solidFill>
              </a:rPr>
              <a:t>De opdrachtnemer is ook verplicht bij </a:t>
            </a:r>
            <a:r>
              <a:rPr lang="nl-NL" sz="2000" dirty="0" err="1" smtClean="0">
                <a:solidFill>
                  <a:srgbClr val="224736"/>
                </a:solidFill>
              </a:rPr>
              <a:t>risicovollevolle</a:t>
            </a:r>
            <a:r>
              <a:rPr lang="nl-NL" sz="2000" dirty="0" smtClean="0">
                <a:solidFill>
                  <a:srgbClr val="224736"/>
                </a:solidFill>
              </a:rPr>
              <a:t> werkzaamheden een Veiligheids- en Gezondheidsplan voor de uitvoering op te stellen. </a:t>
            </a:r>
            <a:endParaRPr lang="nl-NL" sz="2000" dirty="0" smtClean="0"/>
          </a:p>
          <a:p>
            <a:pPr algn="ctr" eaLnBrk="1" hangingPunct="1">
              <a:spcBef>
                <a:spcPts val="600"/>
              </a:spcBef>
              <a:buFont typeface="Wingdings" pitchFamily="2" charset="2"/>
              <a:buNone/>
            </a:pPr>
            <a:r>
              <a:rPr lang="nl-NL" sz="2000" b="1" dirty="0" smtClean="0">
                <a:solidFill>
                  <a:srgbClr val="FF0000"/>
                </a:solidFill>
              </a:rPr>
              <a:t>WERKEN AAN WEGEN MET VERKEER IS RISICOVOL !</a:t>
            </a:r>
            <a:endParaRPr lang="nl-NL" sz="2000" dirty="0" smtClean="0"/>
          </a:p>
          <a:p>
            <a:pPr eaLnBrk="1" hangingPunct="1">
              <a:spcBef>
                <a:spcPts val="600"/>
              </a:spcBef>
            </a:pPr>
            <a:r>
              <a:rPr lang="nl-NL" sz="2000" dirty="0" smtClean="0">
                <a:solidFill>
                  <a:srgbClr val="224736"/>
                </a:solidFill>
              </a:rPr>
              <a:t>In het V&amp;G-plan moet een risico inventarisatie zijn opgenomen.</a:t>
            </a:r>
            <a:br>
              <a:rPr lang="nl-NL" sz="2000" dirty="0" smtClean="0">
                <a:solidFill>
                  <a:srgbClr val="224736"/>
                </a:solidFill>
              </a:rPr>
            </a:br>
            <a:r>
              <a:rPr lang="nl-NL" sz="2000" dirty="0" smtClean="0">
                <a:solidFill>
                  <a:srgbClr val="224736"/>
                </a:solidFill>
              </a:rPr>
              <a:t>In een risico inventarisatie staan alle risico’s en de te nemen maatregelen. </a:t>
            </a:r>
          </a:p>
          <a:p>
            <a:pPr eaLnBrk="1" hangingPunct="1">
              <a:spcBef>
                <a:spcPts val="600"/>
              </a:spcBef>
            </a:pPr>
            <a:r>
              <a:rPr lang="nl-NL" sz="2000" dirty="0" smtClean="0">
                <a:solidFill>
                  <a:srgbClr val="224736"/>
                </a:solidFill>
              </a:rPr>
              <a:t>Bij meerdere aannemers en onderaannemers is de hoofdaannemer verplicht een coördinator aan te stellen.</a:t>
            </a:r>
          </a:p>
          <a:p>
            <a:pPr eaLnBrk="1" hangingPunct="1">
              <a:spcBef>
                <a:spcPts val="600"/>
              </a:spcBef>
            </a:pPr>
            <a:r>
              <a:rPr lang="nl-NL" sz="2000" dirty="0" smtClean="0">
                <a:solidFill>
                  <a:srgbClr val="224736"/>
                </a:solidFill>
              </a:rPr>
              <a:t>De</a:t>
            </a:r>
            <a:r>
              <a:rPr lang="nl-NL" sz="2000" b="1" dirty="0" smtClean="0">
                <a:solidFill>
                  <a:srgbClr val="224736"/>
                </a:solidFill>
              </a:rPr>
              <a:t> </a:t>
            </a:r>
            <a:r>
              <a:rPr lang="nl-NL" sz="2000" dirty="0" smtClean="0">
                <a:solidFill>
                  <a:srgbClr val="224736"/>
                </a:solidFill>
              </a:rPr>
              <a:t>verschillende partijen moeten volgens het </a:t>
            </a:r>
            <a:br>
              <a:rPr lang="nl-NL" sz="2000" dirty="0" smtClean="0">
                <a:solidFill>
                  <a:srgbClr val="224736"/>
                </a:solidFill>
              </a:rPr>
            </a:br>
            <a:r>
              <a:rPr lang="nl-NL" sz="2000" dirty="0" smtClean="0">
                <a:solidFill>
                  <a:srgbClr val="224736"/>
                </a:solidFill>
              </a:rPr>
              <a:t>Arbo-besluit met elkaar samenwerken en overleggen.</a:t>
            </a:r>
          </a:p>
        </p:txBody>
      </p:sp>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44016" y="557808"/>
            <a:ext cx="7772400" cy="1143000"/>
          </a:xfrm>
        </p:spPr>
        <p:txBody>
          <a:bodyPr>
            <a:normAutofit/>
          </a:bodyPr>
          <a:lstStyle/>
          <a:p>
            <a:pPr eaLnBrk="1" hangingPunct="1">
              <a:defRPr/>
            </a:pPr>
            <a:r>
              <a:rPr lang="nl-NL" sz="3200" b="1" dirty="0" smtClean="0">
                <a:latin typeface="Arial" charset="0"/>
              </a:rPr>
              <a:t>Risico’s en gevaren bij werk in uitvoering WIU </a:t>
            </a:r>
            <a:r>
              <a:rPr lang="nl-NL" sz="3200" dirty="0" smtClean="0">
                <a:latin typeface="Arial" charset="0"/>
              </a:rPr>
              <a:t>(1)</a:t>
            </a:r>
          </a:p>
        </p:txBody>
      </p:sp>
      <p:sp>
        <p:nvSpPr>
          <p:cNvPr id="183299" name="Rectangle 3"/>
          <p:cNvSpPr>
            <a:spLocks noGrp="1" noChangeArrowheads="1"/>
          </p:cNvSpPr>
          <p:nvPr>
            <p:ph type="body" idx="4294967295"/>
          </p:nvPr>
        </p:nvSpPr>
        <p:spPr>
          <a:xfrm>
            <a:off x="251521" y="1844824"/>
            <a:ext cx="7344815" cy="5013176"/>
          </a:xfrm>
        </p:spPr>
        <p:txBody>
          <a:bodyPr>
            <a:normAutofit/>
          </a:bodyPr>
          <a:lstStyle/>
          <a:p>
            <a:pPr eaLnBrk="1" hangingPunct="1">
              <a:lnSpc>
                <a:spcPct val="90000"/>
              </a:lnSpc>
              <a:spcBef>
                <a:spcPct val="0"/>
              </a:spcBef>
            </a:pPr>
            <a:r>
              <a:rPr lang="nl-NL" sz="2400" dirty="0" smtClean="0">
                <a:solidFill>
                  <a:srgbClr val="224736"/>
                </a:solidFill>
              </a:rPr>
              <a:t>Het grootste gevaar is </a:t>
            </a:r>
            <a:r>
              <a:rPr lang="nl-NL" sz="2400" b="1" dirty="0" err="1" smtClean="0">
                <a:solidFill>
                  <a:srgbClr val="FF0000"/>
                </a:solidFill>
              </a:rPr>
              <a:t>aanrijdingssgevaar</a:t>
            </a:r>
            <a:endParaRPr lang="nl-NL" sz="2400" b="1" dirty="0" smtClean="0">
              <a:solidFill>
                <a:srgbClr val="FF0000"/>
              </a:solidFill>
            </a:endParaRPr>
          </a:p>
          <a:p>
            <a:pPr eaLnBrk="1" hangingPunct="1">
              <a:lnSpc>
                <a:spcPct val="90000"/>
              </a:lnSpc>
              <a:spcBef>
                <a:spcPct val="0"/>
              </a:spcBef>
            </a:pPr>
            <a:endParaRPr lang="nl-NL" sz="2400" b="1" dirty="0" smtClean="0">
              <a:solidFill>
                <a:schemeClr val="accent2"/>
              </a:solidFill>
            </a:endParaRPr>
          </a:p>
          <a:p>
            <a:pPr eaLnBrk="1" hangingPunct="1">
              <a:lnSpc>
                <a:spcPct val="90000"/>
              </a:lnSpc>
              <a:spcBef>
                <a:spcPct val="0"/>
              </a:spcBef>
            </a:pPr>
            <a:r>
              <a:rPr lang="nl-NL" sz="2400" dirty="0" smtClean="0">
                <a:solidFill>
                  <a:srgbClr val="224736"/>
                </a:solidFill>
              </a:rPr>
              <a:t>Drie factoren bepalen het risico en het gevaar: …</a:t>
            </a:r>
          </a:p>
          <a:p>
            <a:pPr lvl="1" eaLnBrk="1" hangingPunct="1">
              <a:lnSpc>
                <a:spcPct val="90000"/>
              </a:lnSpc>
              <a:spcBef>
                <a:spcPct val="0"/>
              </a:spcBef>
            </a:pPr>
            <a:r>
              <a:rPr lang="nl-NL" sz="2200" b="1" dirty="0" smtClean="0">
                <a:solidFill>
                  <a:srgbClr val="224736"/>
                </a:solidFill>
              </a:rPr>
              <a:t>De mens</a:t>
            </a:r>
          </a:p>
          <a:p>
            <a:pPr lvl="2" eaLnBrk="1" hangingPunct="1">
              <a:lnSpc>
                <a:spcPct val="90000"/>
              </a:lnSpc>
              <a:spcBef>
                <a:spcPct val="0"/>
              </a:spcBef>
            </a:pPr>
            <a:r>
              <a:rPr lang="nl-NL" sz="2000" dirty="0" smtClean="0">
                <a:solidFill>
                  <a:srgbClr val="224736"/>
                </a:solidFill>
              </a:rPr>
              <a:t>Het reactievermogen van de mens bepaalt hoe snel iemand op een situatie reageert.</a:t>
            </a:r>
          </a:p>
          <a:p>
            <a:pPr lvl="1" eaLnBrk="1" hangingPunct="1">
              <a:lnSpc>
                <a:spcPct val="90000"/>
              </a:lnSpc>
              <a:spcBef>
                <a:spcPct val="0"/>
              </a:spcBef>
            </a:pPr>
            <a:r>
              <a:rPr lang="nl-NL" sz="2200" b="1" dirty="0" smtClean="0">
                <a:solidFill>
                  <a:srgbClr val="224736"/>
                </a:solidFill>
              </a:rPr>
              <a:t>De omgeving</a:t>
            </a:r>
          </a:p>
          <a:p>
            <a:pPr lvl="2" eaLnBrk="1" hangingPunct="1">
              <a:lnSpc>
                <a:spcPct val="90000"/>
              </a:lnSpc>
              <a:spcBef>
                <a:spcPct val="0"/>
              </a:spcBef>
            </a:pPr>
            <a:r>
              <a:rPr lang="nl-NL" sz="2000" dirty="0" smtClean="0">
                <a:solidFill>
                  <a:srgbClr val="224736"/>
                </a:solidFill>
              </a:rPr>
              <a:t>Omgevingsfactoren zijn bijvoorbeeld                        de weersomstandigheden                                    (mist, regen, gladheid) </a:t>
            </a:r>
          </a:p>
          <a:p>
            <a:pPr lvl="2" eaLnBrk="1" hangingPunct="1">
              <a:lnSpc>
                <a:spcPct val="90000"/>
              </a:lnSpc>
              <a:spcBef>
                <a:spcPct val="0"/>
              </a:spcBef>
              <a:buFont typeface="Wingdings" pitchFamily="2" charset="2"/>
              <a:buNone/>
            </a:pPr>
            <a:r>
              <a:rPr lang="nl-NL" sz="2000" dirty="0" smtClean="0">
                <a:solidFill>
                  <a:srgbClr val="224736"/>
                </a:solidFill>
              </a:rPr>
              <a:t>	of de bochten in de weg.</a:t>
            </a:r>
          </a:p>
          <a:p>
            <a:pPr lvl="1" eaLnBrk="1" hangingPunct="1">
              <a:lnSpc>
                <a:spcPct val="90000"/>
              </a:lnSpc>
              <a:spcBef>
                <a:spcPct val="0"/>
              </a:spcBef>
            </a:pPr>
            <a:r>
              <a:rPr lang="nl-NL" sz="2200" b="1" dirty="0" smtClean="0">
                <a:solidFill>
                  <a:srgbClr val="224736"/>
                </a:solidFill>
              </a:rPr>
              <a:t>Het voertuig</a:t>
            </a:r>
          </a:p>
          <a:p>
            <a:pPr lvl="2" eaLnBrk="1" hangingPunct="1">
              <a:lnSpc>
                <a:spcPct val="90000"/>
              </a:lnSpc>
              <a:spcBef>
                <a:spcPct val="0"/>
              </a:spcBef>
            </a:pPr>
            <a:r>
              <a:rPr lang="nl-NL" sz="2000" dirty="0" smtClean="0">
                <a:solidFill>
                  <a:srgbClr val="224736"/>
                </a:solidFill>
              </a:rPr>
              <a:t>Fiets of vrachtwagen</a:t>
            </a:r>
          </a:p>
          <a:p>
            <a:pPr lvl="2" eaLnBrk="1" hangingPunct="1">
              <a:lnSpc>
                <a:spcPct val="90000"/>
              </a:lnSpc>
              <a:spcBef>
                <a:spcPct val="0"/>
              </a:spcBef>
            </a:pPr>
            <a:endParaRPr lang="nl-NL" sz="2400" dirty="0" smtClean="0">
              <a:solidFill>
                <a:srgbClr val="224736"/>
              </a:solidFill>
            </a:endParaRPr>
          </a:p>
          <a:p>
            <a:pPr>
              <a:lnSpc>
                <a:spcPct val="90000"/>
              </a:lnSpc>
            </a:pPr>
            <a:r>
              <a:rPr lang="nl-NL" sz="2400" dirty="0" smtClean="0">
                <a:solidFill>
                  <a:srgbClr val="224736"/>
                </a:solidFill>
              </a:rPr>
              <a:t>Bij het inrichten van de wegafzetting moet je rekening houden met deze omgevingsfactoren.</a:t>
            </a:r>
          </a:p>
        </p:txBody>
      </p:sp>
      <p:pic>
        <p:nvPicPr>
          <p:cNvPr id="21509" name="Picture 5" descr="buienrad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72041">
            <a:off x="5636763" y="3882300"/>
            <a:ext cx="154664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83299">
                                            <p:txEl>
                                              <p:pRg st="3" end="3"/>
                                            </p:txEl>
                                          </p:spTgt>
                                        </p:tgtEl>
                                        <p:attrNameLst>
                                          <p:attrName>style.visibility</p:attrName>
                                        </p:attrNameLst>
                                      </p:cBhvr>
                                      <p:to>
                                        <p:strVal val="visible"/>
                                      </p:to>
                                    </p:set>
                                    <p:anim calcmode="lin" valueType="num">
                                      <p:cBhvr additive="base">
                                        <p:cTn id="7" dur="2000" fill="hold"/>
                                        <p:tgtEl>
                                          <p:spTgt spid="183299">
                                            <p:txEl>
                                              <p:pRg st="3" end="3"/>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83299">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3299">
                                            <p:txEl>
                                              <p:pRg st="4" end="4"/>
                                            </p:txEl>
                                          </p:spTgt>
                                        </p:tgtEl>
                                        <p:attrNameLst>
                                          <p:attrName>style.visibility</p:attrName>
                                        </p:attrNameLst>
                                      </p:cBhvr>
                                      <p:to>
                                        <p:strVal val="visible"/>
                                      </p:to>
                                    </p:set>
                                    <p:anim calcmode="lin" valueType="num">
                                      <p:cBhvr additive="base">
                                        <p:cTn id="11" dur="2000" fill="hold"/>
                                        <p:tgtEl>
                                          <p:spTgt spid="183299">
                                            <p:txEl>
                                              <p:pRg st="4" end="4"/>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832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83299">
                                            <p:txEl>
                                              <p:pRg st="5" end="5"/>
                                            </p:txEl>
                                          </p:spTgt>
                                        </p:tgtEl>
                                        <p:attrNameLst>
                                          <p:attrName>style.visibility</p:attrName>
                                        </p:attrNameLst>
                                      </p:cBhvr>
                                      <p:to>
                                        <p:strVal val="visible"/>
                                      </p:to>
                                    </p:set>
                                    <p:anim calcmode="lin" valueType="num">
                                      <p:cBhvr additive="base">
                                        <p:cTn id="17" dur="2000" fill="hold"/>
                                        <p:tgtEl>
                                          <p:spTgt spid="183299">
                                            <p:txEl>
                                              <p:pRg st="5" end="5"/>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83299">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83299">
                                            <p:txEl>
                                              <p:pRg st="6" end="6"/>
                                            </p:txEl>
                                          </p:spTgt>
                                        </p:tgtEl>
                                        <p:attrNameLst>
                                          <p:attrName>style.visibility</p:attrName>
                                        </p:attrNameLst>
                                      </p:cBhvr>
                                      <p:to>
                                        <p:strVal val="visible"/>
                                      </p:to>
                                    </p:set>
                                    <p:anim calcmode="lin" valueType="num">
                                      <p:cBhvr additive="base">
                                        <p:cTn id="21" dur="2000" fill="hold"/>
                                        <p:tgtEl>
                                          <p:spTgt spid="183299">
                                            <p:txEl>
                                              <p:pRg st="6" end="6"/>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183299">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83299">
                                            <p:txEl>
                                              <p:pRg st="7" end="7"/>
                                            </p:txEl>
                                          </p:spTgt>
                                        </p:tgtEl>
                                        <p:attrNameLst>
                                          <p:attrName>style.visibility</p:attrName>
                                        </p:attrNameLst>
                                      </p:cBhvr>
                                      <p:to>
                                        <p:strVal val="visible"/>
                                      </p:to>
                                    </p:set>
                                    <p:anim calcmode="lin" valueType="num">
                                      <p:cBhvr additive="base">
                                        <p:cTn id="25" dur="2000" fill="hold"/>
                                        <p:tgtEl>
                                          <p:spTgt spid="183299">
                                            <p:txEl>
                                              <p:pRg st="7" end="7"/>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18329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83299">
                                            <p:txEl>
                                              <p:pRg st="8" end="8"/>
                                            </p:txEl>
                                          </p:spTgt>
                                        </p:tgtEl>
                                        <p:attrNameLst>
                                          <p:attrName>style.visibility</p:attrName>
                                        </p:attrNameLst>
                                      </p:cBhvr>
                                      <p:to>
                                        <p:strVal val="visible"/>
                                      </p:to>
                                    </p:set>
                                    <p:anim calcmode="lin" valueType="num">
                                      <p:cBhvr additive="base">
                                        <p:cTn id="31" dur="2000" fill="hold"/>
                                        <p:tgtEl>
                                          <p:spTgt spid="183299">
                                            <p:txEl>
                                              <p:pRg st="8" end="8"/>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183299">
                                            <p:txEl>
                                              <p:pRg st="8" end="8"/>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83299">
                                            <p:txEl>
                                              <p:pRg st="9" end="9"/>
                                            </p:txEl>
                                          </p:spTgt>
                                        </p:tgtEl>
                                        <p:attrNameLst>
                                          <p:attrName>style.visibility</p:attrName>
                                        </p:attrNameLst>
                                      </p:cBhvr>
                                      <p:to>
                                        <p:strVal val="visible"/>
                                      </p:to>
                                    </p:set>
                                    <p:anim calcmode="lin" valueType="num">
                                      <p:cBhvr additive="base">
                                        <p:cTn id="35" dur="2000" fill="hold"/>
                                        <p:tgtEl>
                                          <p:spTgt spid="183299">
                                            <p:txEl>
                                              <p:pRg st="9" end="9"/>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18329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Risico’s en gevaren bij werk in uitvoering WIU </a:t>
            </a:r>
            <a:r>
              <a:rPr lang="nl-NL" sz="3200" dirty="0" smtClean="0">
                <a:latin typeface="Arial" charset="0"/>
              </a:rPr>
              <a:t>(2)</a:t>
            </a:r>
          </a:p>
        </p:txBody>
      </p:sp>
      <p:sp>
        <p:nvSpPr>
          <p:cNvPr id="22531" name="Rectangle 3"/>
          <p:cNvSpPr>
            <a:spLocks noGrp="1" noChangeArrowheads="1"/>
          </p:cNvSpPr>
          <p:nvPr>
            <p:ph type="body" idx="4294967295"/>
          </p:nvPr>
        </p:nvSpPr>
        <p:spPr>
          <a:xfrm>
            <a:off x="251521" y="1844824"/>
            <a:ext cx="7416824" cy="5229225"/>
          </a:xfrm>
        </p:spPr>
        <p:txBody>
          <a:bodyPr>
            <a:normAutofit/>
          </a:bodyPr>
          <a:lstStyle/>
          <a:p>
            <a:pPr eaLnBrk="1" hangingPunct="1">
              <a:spcBef>
                <a:spcPct val="0"/>
              </a:spcBef>
            </a:pPr>
            <a:r>
              <a:rPr lang="nl-NL" sz="2400" dirty="0" smtClean="0">
                <a:solidFill>
                  <a:srgbClr val="224736"/>
                </a:solidFill>
              </a:rPr>
              <a:t>Ongelukken bij wegwerkzaamheden kunnen ook veroorzaakt worden door:</a:t>
            </a:r>
          </a:p>
          <a:p>
            <a:pPr lvl="1" eaLnBrk="1" hangingPunct="1">
              <a:spcBef>
                <a:spcPct val="0"/>
              </a:spcBef>
            </a:pPr>
            <a:r>
              <a:rPr lang="nl-NL" sz="2000" dirty="0" smtClean="0">
                <a:solidFill>
                  <a:srgbClr val="224736"/>
                </a:solidFill>
              </a:rPr>
              <a:t>Aanrijdingen door eigen machines binnen de afzetting</a:t>
            </a:r>
          </a:p>
          <a:p>
            <a:pPr lvl="1" eaLnBrk="1" hangingPunct="1">
              <a:spcBef>
                <a:spcPct val="0"/>
              </a:spcBef>
            </a:pPr>
            <a:r>
              <a:rPr lang="nl-NL" sz="2000" dirty="0" smtClean="0">
                <a:solidFill>
                  <a:srgbClr val="224736"/>
                </a:solidFill>
              </a:rPr>
              <a:t>Werken buiten de afzetting</a:t>
            </a:r>
          </a:p>
          <a:p>
            <a:pPr lvl="1" eaLnBrk="1" hangingPunct="1">
              <a:spcBef>
                <a:spcPct val="0"/>
              </a:spcBef>
            </a:pPr>
            <a:r>
              <a:rPr lang="nl-NL" sz="2000" dirty="0" smtClean="0">
                <a:solidFill>
                  <a:srgbClr val="224736"/>
                </a:solidFill>
              </a:rPr>
              <a:t>Oversteken</a:t>
            </a:r>
          </a:p>
          <a:p>
            <a:pPr lvl="1" eaLnBrk="1" hangingPunct="1">
              <a:spcBef>
                <a:spcPct val="0"/>
              </a:spcBef>
            </a:pPr>
            <a:r>
              <a:rPr lang="nl-NL" sz="2000" dirty="0" smtClean="0">
                <a:solidFill>
                  <a:srgbClr val="224736"/>
                </a:solidFill>
              </a:rPr>
              <a:t>Gebruik van kapot materiaal</a:t>
            </a:r>
          </a:p>
          <a:p>
            <a:pPr lvl="1" eaLnBrk="1" hangingPunct="1">
              <a:spcBef>
                <a:spcPct val="0"/>
              </a:spcBef>
            </a:pPr>
            <a:r>
              <a:rPr lang="nl-NL" sz="2000" dirty="0" smtClean="0">
                <a:solidFill>
                  <a:srgbClr val="224736"/>
                </a:solidFill>
              </a:rPr>
              <a:t>Te dicht achter schrikhek werken</a:t>
            </a:r>
          </a:p>
          <a:p>
            <a:pPr lvl="1" eaLnBrk="1" hangingPunct="1">
              <a:spcBef>
                <a:spcPct val="0"/>
              </a:spcBef>
            </a:pPr>
            <a:r>
              <a:rPr lang="nl-NL" sz="2000" dirty="0" smtClean="0">
                <a:solidFill>
                  <a:srgbClr val="224736"/>
                </a:solidFill>
              </a:rPr>
              <a:t>In of uit het voertuig stappen</a:t>
            </a:r>
            <a:endParaRPr lang="nl-NL" sz="2400" dirty="0" smtClean="0">
              <a:solidFill>
                <a:srgbClr val="224736"/>
              </a:solidFill>
            </a:endParaRPr>
          </a:p>
          <a:p>
            <a:pPr eaLnBrk="1" hangingPunct="1">
              <a:spcBef>
                <a:spcPts val="1200"/>
              </a:spcBef>
            </a:pPr>
            <a:r>
              <a:rPr lang="nl-NL" sz="2400" dirty="0" smtClean="0">
                <a:solidFill>
                  <a:srgbClr val="224736"/>
                </a:solidFill>
              </a:rPr>
              <a:t>Het signaleren en melden van gevaarlijke situaties is verplicht</a:t>
            </a:r>
            <a:endParaRPr lang="nl-NL" sz="2400" dirty="0" smtClean="0">
              <a:solidFill>
                <a:srgbClr val="610061"/>
              </a:solidFill>
            </a:endParaRPr>
          </a:p>
          <a:p>
            <a:pPr eaLnBrk="1" hangingPunct="1">
              <a:spcBef>
                <a:spcPts val="1200"/>
              </a:spcBef>
            </a:pPr>
            <a:r>
              <a:rPr lang="nl-NL" sz="2400" b="1" dirty="0" smtClean="0">
                <a:solidFill>
                  <a:srgbClr val="FF0000"/>
                </a:solidFill>
              </a:rPr>
              <a:t>De mentaliteit en het gedrag van de wegwerker heeft een grote invloed op het ontstaan van ongevallen</a:t>
            </a:r>
          </a:p>
        </p:txBody>
      </p:sp>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44016" y="332656"/>
            <a:ext cx="7772400" cy="1150937"/>
          </a:xfrm>
        </p:spPr>
        <p:txBody>
          <a:bodyPr/>
          <a:lstStyle/>
          <a:p>
            <a:pPr eaLnBrk="1" hangingPunct="1">
              <a:defRPr/>
            </a:pPr>
            <a:r>
              <a:rPr lang="en-US" sz="3200" b="1" dirty="0" err="1" smtClean="0">
                <a:latin typeface="Arial" charset="0"/>
              </a:rPr>
              <a:t>Kennismaking</a:t>
            </a:r>
            <a:endParaRPr lang="nl-NL" sz="3200" b="1" dirty="0" smtClean="0"/>
          </a:p>
        </p:txBody>
      </p:sp>
      <p:sp>
        <p:nvSpPr>
          <p:cNvPr id="5123" name="Rectangle 3"/>
          <p:cNvSpPr>
            <a:spLocks noGrp="1" noChangeArrowheads="1"/>
          </p:cNvSpPr>
          <p:nvPr>
            <p:ph idx="1"/>
          </p:nvPr>
        </p:nvSpPr>
        <p:spPr>
          <a:xfrm>
            <a:off x="0" y="1628775"/>
            <a:ext cx="7596336" cy="4929188"/>
          </a:xfrm>
        </p:spPr>
        <p:txBody>
          <a:bodyPr/>
          <a:lstStyle/>
          <a:p>
            <a:pPr algn="ctr" eaLnBrk="1" hangingPunct="1">
              <a:lnSpc>
                <a:spcPct val="150000"/>
              </a:lnSpc>
              <a:buFont typeface="Wingdings" pitchFamily="2" charset="2"/>
              <a:buNone/>
            </a:pPr>
            <a:endParaRPr lang="nl-NL" dirty="0" smtClean="0">
              <a:solidFill>
                <a:srgbClr val="610061"/>
              </a:solidFill>
            </a:endParaRPr>
          </a:p>
          <a:p>
            <a:pPr algn="ctr" eaLnBrk="1" hangingPunct="1">
              <a:spcBef>
                <a:spcPct val="0"/>
              </a:spcBef>
              <a:buFont typeface="Wingdings" pitchFamily="2" charset="2"/>
              <a:buNone/>
            </a:pPr>
            <a:r>
              <a:rPr lang="nl-NL" sz="2400" dirty="0" smtClean="0">
                <a:solidFill>
                  <a:srgbClr val="224736"/>
                </a:solidFill>
              </a:rPr>
              <a:t>Andre </a:t>
            </a:r>
            <a:r>
              <a:rPr lang="nl-NL" sz="2400" dirty="0" err="1" smtClean="0">
                <a:solidFill>
                  <a:srgbClr val="224736"/>
                </a:solidFill>
              </a:rPr>
              <a:t>Welhuis</a:t>
            </a:r>
            <a:endParaRPr lang="nl-NL" sz="2400" dirty="0" smtClean="0">
              <a:solidFill>
                <a:srgbClr val="224736"/>
              </a:solidFill>
            </a:endParaRPr>
          </a:p>
          <a:p>
            <a:pPr algn="ctr" eaLnBrk="1" hangingPunct="1">
              <a:spcBef>
                <a:spcPct val="0"/>
              </a:spcBef>
              <a:buFont typeface="Wingdings" pitchFamily="2" charset="2"/>
              <a:buNone/>
            </a:pPr>
            <a:r>
              <a:rPr lang="nl-NL" sz="2400" dirty="0" smtClean="0">
                <a:solidFill>
                  <a:srgbClr val="224736"/>
                </a:solidFill>
              </a:rPr>
              <a:t>Docent </a:t>
            </a:r>
          </a:p>
          <a:p>
            <a:pPr algn="ctr" eaLnBrk="1" hangingPunct="1">
              <a:spcBef>
                <a:spcPct val="0"/>
              </a:spcBef>
              <a:buFont typeface="Wingdings" pitchFamily="2" charset="2"/>
              <a:buNone/>
            </a:pPr>
            <a:r>
              <a:rPr lang="nl-NL" sz="2400" dirty="0" smtClean="0">
                <a:solidFill>
                  <a:srgbClr val="224736"/>
                </a:solidFill>
              </a:rPr>
              <a:t>AOC-Oost </a:t>
            </a:r>
          </a:p>
        </p:txBody>
      </p:sp>
      <p:pic>
        <p:nvPicPr>
          <p:cNvPr id="5125" name="Picture 12" descr="Kennismak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933056"/>
            <a:ext cx="3566769"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44016" y="332656"/>
            <a:ext cx="7772400" cy="1143000"/>
          </a:xfrm>
        </p:spPr>
        <p:txBody>
          <a:bodyPr/>
          <a:lstStyle/>
          <a:p>
            <a:pPr eaLnBrk="1" hangingPunct="1">
              <a:defRPr/>
            </a:pPr>
            <a:r>
              <a:rPr lang="en-US" sz="3200" b="1" dirty="0" smtClean="0">
                <a:latin typeface="Arial" charset="0"/>
              </a:rPr>
              <a:t>Checklist </a:t>
            </a:r>
            <a:r>
              <a:rPr lang="en-US" sz="3200" b="1" dirty="0" err="1" smtClean="0">
                <a:latin typeface="Arial" charset="0"/>
              </a:rPr>
              <a:t>opdracht</a:t>
            </a:r>
            <a:r>
              <a:rPr lang="en-US" sz="3200" b="1" dirty="0" smtClean="0">
                <a:latin typeface="Arial" charset="0"/>
              </a:rPr>
              <a:t> </a:t>
            </a:r>
            <a:endParaRPr lang="nl-NL" sz="3200" dirty="0" smtClean="0"/>
          </a:p>
        </p:txBody>
      </p:sp>
      <p:sp>
        <p:nvSpPr>
          <p:cNvPr id="23555" name="Rectangle 3"/>
          <p:cNvSpPr>
            <a:spLocks noGrp="1" noChangeArrowheads="1"/>
          </p:cNvSpPr>
          <p:nvPr>
            <p:ph type="body" idx="4294967295"/>
          </p:nvPr>
        </p:nvSpPr>
        <p:spPr>
          <a:xfrm>
            <a:off x="251521" y="1844824"/>
            <a:ext cx="7200800" cy="5013176"/>
          </a:xfrm>
        </p:spPr>
        <p:txBody>
          <a:bodyPr/>
          <a:lstStyle/>
          <a:p>
            <a:pPr eaLnBrk="1" hangingPunct="1">
              <a:spcBef>
                <a:spcPct val="0"/>
              </a:spcBef>
            </a:pPr>
            <a:r>
              <a:rPr lang="nl-NL" sz="2400" dirty="0" smtClean="0">
                <a:solidFill>
                  <a:srgbClr val="224736"/>
                </a:solidFill>
              </a:rPr>
              <a:t>Benoem per groep:</a:t>
            </a:r>
          </a:p>
          <a:p>
            <a:pPr lvl="1" eaLnBrk="1" hangingPunct="1">
              <a:spcBef>
                <a:spcPct val="0"/>
              </a:spcBef>
            </a:pPr>
            <a:r>
              <a:rPr lang="nl-NL" sz="2000" dirty="0" smtClean="0">
                <a:solidFill>
                  <a:srgbClr val="224736"/>
                </a:solidFill>
              </a:rPr>
              <a:t>5 punten waar je aan moet denken in de voorbereidende fase</a:t>
            </a:r>
          </a:p>
          <a:p>
            <a:pPr lvl="1" eaLnBrk="1" hangingPunct="1">
              <a:spcBef>
                <a:spcPct val="0"/>
              </a:spcBef>
            </a:pPr>
            <a:r>
              <a:rPr lang="nl-NL" sz="2000" dirty="0" smtClean="0">
                <a:solidFill>
                  <a:srgbClr val="224736"/>
                </a:solidFill>
              </a:rPr>
              <a:t>5 punten waar je aan moet denken tijdens de uitvoerende fase</a:t>
            </a:r>
          </a:p>
          <a:p>
            <a:pPr lvl="1" eaLnBrk="1" hangingPunct="1">
              <a:spcBef>
                <a:spcPct val="0"/>
              </a:spcBef>
            </a:pPr>
            <a:r>
              <a:rPr lang="nl-NL" sz="2000" dirty="0" smtClean="0">
                <a:solidFill>
                  <a:srgbClr val="224736"/>
                </a:solidFill>
              </a:rPr>
              <a:t>5 punten waar je aan moet denken tijdens de afsluitende fase</a:t>
            </a:r>
          </a:p>
          <a:p>
            <a:pPr eaLnBrk="1" hangingPunct="1">
              <a:spcBef>
                <a:spcPct val="0"/>
              </a:spcBef>
            </a:pPr>
            <a:endParaRPr lang="nl-NL" sz="2400" dirty="0" smtClean="0">
              <a:solidFill>
                <a:srgbClr val="224736"/>
              </a:solidFill>
            </a:endParaRPr>
          </a:p>
          <a:p>
            <a:pPr eaLnBrk="1" hangingPunct="1">
              <a:spcBef>
                <a:spcPct val="0"/>
              </a:spcBef>
            </a:pPr>
            <a:r>
              <a:rPr lang="nl-NL" sz="2400" dirty="0" smtClean="0">
                <a:solidFill>
                  <a:srgbClr val="224736"/>
                </a:solidFill>
              </a:rPr>
              <a:t>Ga uit van je eigen ervaring in je dagelijks werk.</a:t>
            </a:r>
          </a:p>
        </p:txBody>
      </p:sp>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51520" y="557808"/>
            <a:ext cx="7772400" cy="1143000"/>
          </a:xfrm>
        </p:spPr>
        <p:txBody>
          <a:bodyPr>
            <a:normAutofit/>
          </a:bodyPr>
          <a:lstStyle/>
          <a:p>
            <a:pPr eaLnBrk="1" hangingPunct="1">
              <a:defRPr/>
            </a:pPr>
            <a:r>
              <a:rPr lang="en-US" sz="3200" b="1" dirty="0" smtClean="0">
                <a:latin typeface="Arial" charset="0"/>
              </a:rPr>
              <a:t>Checklist </a:t>
            </a:r>
            <a:br>
              <a:rPr lang="en-US" sz="3200" b="1" dirty="0" smtClean="0">
                <a:latin typeface="Arial" charset="0"/>
              </a:rPr>
            </a:br>
            <a:r>
              <a:rPr lang="en-US" sz="3200" b="1" dirty="0" err="1" smtClean="0">
                <a:latin typeface="Arial" charset="0"/>
              </a:rPr>
              <a:t>Voorafgaand</a:t>
            </a:r>
            <a:r>
              <a:rPr lang="en-US" sz="3200" b="1" dirty="0" smtClean="0">
                <a:latin typeface="Arial" charset="0"/>
              </a:rPr>
              <a:t> </a:t>
            </a:r>
            <a:r>
              <a:rPr lang="en-US" sz="3200" b="1" dirty="0" err="1" smtClean="0">
                <a:latin typeface="Arial" charset="0"/>
              </a:rPr>
              <a:t>aan</a:t>
            </a:r>
            <a:r>
              <a:rPr lang="en-US" sz="3200" b="1" dirty="0" smtClean="0">
                <a:latin typeface="Arial" charset="0"/>
              </a:rPr>
              <a:t> de </a:t>
            </a:r>
            <a:r>
              <a:rPr lang="en-US" sz="3200" b="1" dirty="0" err="1" smtClean="0">
                <a:latin typeface="Arial" charset="0"/>
              </a:rPr>
              <a:t>werkzaamheden</a:t>
            </a:r>
            <a:endParaRPr lang="nl-NL" sz="3200" dirty="0" smtClean="0"/>
          </a:p>
        </p:txBody>
      </p:sp>
      <p:sp>
        <p:nvSpPr>
          <p:cNvPr id="24579" name="Rectangle 3"/>
          <p:cNvSpPr>
            <a:spLocks noGrp="1" noChangeArrowheads="1"/>
          </p:cNvSpPr>
          <p:nvPr>
            <p:ph type="body" idx="4294967295"/>
          </p:nvPr>
        </p:nvSpPr>
        <p:spPr>
          <a:xfrm>
            <a:off x="251520" y="1844824"/>
            <a:ext cx="7772400" cy="5013176"/>
          </a:xfrm>
        </p:spPr>
        <p:txBody>
          <a:bodyPr>
            <a:normAutofit lnSpcReduction="10000"/>
          </a:bodyPr>
          <a:lstStyle/>
          <a:p>
            <a:pPr eaLnBrk="1" hangingPunct="1">
              <a:spcBef>
                <a:spcPts val="600"/>
              </a:spcBef>
            </a:pPr>
            <a:r>
              <a:rPr lang="nl-NL" sz="2400" dirty="0" smtClean="0">
                <a:solidFill>
                  <a:srgbClr val="224736"/>
                </a:solidFill>
              </a:rPr>
              <a:t>Zijn benodigde weggegevens aanwezig?</a:t>
            </a:r>
          </a:p>
          <a:p>
            <a:pPr eaLnBrk="1" hangingPunct="1">
              <a:spcBef>
                <a:spcPts val="600"/>
              </a:spcBef>
            </a:pPr>
            <a:r>
              <a:rPr lang="nl-NL" sz="2400" dirty="0" smtClean="0">
                <a:solidFill>
                  <a:srgbClr val="224736"/>
                </a:solidFill>
              </a:rPr>
              <a:t>Welke borden heb je nodig?</a:t>
            </a:r>
          </a:p>
          <a:p>
            <a:pPr eaLnBrk="1" hangingPunct="1">
              <a:spcBef>
                <a:spcPts val="600"/>
              </a:spcBef>
            </a:pPr>
            <a:r>
              <a:rPr lang="nl-NL" sz="2400" dirty="0" smtClean="0">
                <a:solidFill>
                  <a:srgbClr val="224736"/>
                </a:solidFill>
              </a:rPr>
              <a:t>Welke afzetting moet gemaakt worden?</a:t>
            </a:r>
          </a:p>
          <a:p>
            <a:pPr eaLnBrk="1" hangingPunct="1">
              <a:spcBef>
                <a:spcPts val="600"/>
              </a:spcBef>
            </a:pPr>
            <a:r>
              <a:rPr lang="nl-NL" sz="2400" dirty="0" smtClean="0">
                <a:solidFill>
                  <a:srgbClr val="224736"/>
                </a:solidFill>
              </a:rPr>
              <a:t>Zijn borden schoon en onbeschadigd?</a:t>
            </a:r>
          </a:p>
          <a:p>
            <a:pPr eaLnBrk="1" hangingPunct="1">
              <a:spcBef>
                <a:spcPts val="600"/>
              </a:spcBef>
            </a:pPr>
            <a:r>
              <a:rPr lang="nl-NL" sz="2400" dirty="0" smtClean="0">
                <a:solidFill>
                  <a:srgbClr val="224736"/>
                </a:solidFill>
              </a:rPr>
              <a:t>Zijn benodigde machines goed onderhouden?</a:t>
            </a:r>
          </a:p>
          <a:p>
            <a:pPr eaLnBrk="1" hangingPunct="1">
              <a:spcBef>
                <a:spcPts val="600"/>
              </a:spcBef>
            </a:pPr>
            <a:r>
              <a:rPr lang="nl-NL" sz="2400" dirty="0" smtClean="0">
                <a:solidFill>
                  <a:srgbClr val="224736"/>
                </a:solidFill>
              </a:rPr>
              <a:t>Is er signaalkleding bij de hand?</a:t>
            </a:r>
          </a:p>
          <a:p>
            <a:pPr eaLnBrk="1" hangingPunct="1">
              <a:spcBef>
                <a:spcPts val="600"/>
              </a:spcBef>
            </a:pPr>
            <a:r>
              <a:rPr lang="nl-NL" sz="2400" dirty="0" smtClean="0">
                <a:solidFill>
                  <a:srgbClr val="224736"/>
                </a:solidFill>
              </a:rPr>
              <a:t>Is de wegbeheerder ingelicht?</a:t>
            </a:r>
          </a:p>
          <a:p>
            <a:pPr eaLnBrk="1" hangingPunct="1">
              <a:spcBef>
                <a:spcPts val="600"/>
              </a:spcBef>
            </a:pPr>
            <a:r>
              <a:rPr lang="nl-NL" sz="2400" dirty="0" smtClean="0">
                <a:solidFill>
                  <a:srgbClr val="224736"/>
                </a:solidFill>
              </a:rPr>
              <a:t>Zijn ambulancediensten ingelicht?</a:t>
            </a:r>
          </a:p>
          <a:p>
            <a:pPr eaLnBrk="1" hangingPunct="1">
              <a:spcBef>
                <a:spcPts val="600"/>
              </a:spcBef>
            </a:pPr>
            <a:r>
              <a:rPr lang="nl-NL" sz="2400" dirty="0" smtClean="0">
                <a:solidFill>
                  <a:srgbClr val="224736"/>
                </a:solidFill>
              </a:rPr>
              <a:t>Wie heeft de eindverantwoording?</a:t>
            </a:r>
          </a:p>
          <a:p>
            <a:pPr eaLnBrk="1" hangingPunct="1">
              <a:spcBef>
                <a:spcPts val="600"/>
              </a:spcBef>
            </a:pPr>
            <a:r>
              <a:rPr lang="nl-NL" sz="2400" dirty="0" smtClean="0">
                <a:solidFill>
                  <a:srgbClr val="224736"/>
                </a:solidFill>
              </a:rPr>
              <a:t>Duidelijke taakverdeling i.v.m. calamiteiten?</a:t>
            </a:r>
          </a:p>
          <a:p>
            <a:pPr eaLnBrk="1" hangingPunct="1">
              <a:spcBef>
                <a:spcPts val="600"/>
              </a:spcBef>
            </a:pPr>
            <a:r>
              <a:rPr lang="nl-NL" sz="2400" dirty="0" smtClean="0">
                <a:solidFill>
                  <a:srgbClr val="224736"/>
                </a:solidFill>
              </a:rPr>
              <a:t>Wat is de weersverwachting?</a:t>
            </a:r>
          </a:p>
          <a:p>
            <a:pPr eaLnBrk="1" hangingPunct="1">
              <a:spcBef>
                <a:spcPts val="600"/>
              </a:spcBef>
            </a:pPr>
            <a:r>
              <a:rPr lang="nl-NL" sz="2400" dirty="0" err="1" smtClean="0">
                <a:solidFill>
                  <a:srgbClr val="224736"/>
                </a:solidFill>
              </a:rPr>
              <a:t>Ev</a:t>
            </a:r>
            <a:r>
              <a:rPr lang="nl-NL" sz="2400" dirty="0" smtClean="0">
                <a:solidFill>
                  <a:srgbClr val="224736"/>
                </a:solidFill>
              </a:rPr>
              <a:t> RIE</a:t>
            </a:r>
          </a:p>
        </p:txBody>
      </p:sp>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6" descr="http://blogsimages.skynet.be/images_v2/002/545/386/20080415/dyn002_original_227_227_gif_2545386_43c9052c05ad1ec66bdd715260916ff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221088"/>
            <a:ext cx="216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en-US" sz="3200" b="1" dirty="0" smtClean="0">
                <a:latin typeface="Arial" charset="0"/>
              </a:rPr>
              <a:t>Checklist </a:t>
            </a:r>
            <a:br>
              <a:rPr lang="en-US" sz="3200" b="1" dirty="0" smtClean="0">
                <a:latin typeface="Arial" charset="0"/>
              </a:rPr>
            </a:br>
            <a:r>
              <a:rPr lang="en-US" sz="3200" b="1" dirty="0" err="1" smtClean="0">
                <a:latin typeface="Arial" charset="0"/>
              </a:rPr>
              <a:t>Tijdens</a:t>
            </a:r>
            <a:r>
              <a:rPr lang="en-US" sz="3200" b="1" dirty="0" smtClean="0">
                <a:latin typeface="Arial" charset="0"/>
              </a:rPr>
              <a:t> de </a:t>
            </a:r>
            <a:r>
              <a:rPr lang="en-US" sz="3200" b="1" dirty="0" err="1" smtClean="0">
                <a:latin typeface="Arial" charset="0"/>
              </a:rPr>
              <a:t>werkzaamheden</a:t>
            </a:r>
            <a:endParaRPr lang="nl-NL" sz="3200" dirty="0" smtClean="0"/>
          </a:p>
        </p:txBody>
      </p:sp>
      <p:sp>
        <p:nvSpPr>
          <p:cNvPr id="25603" name="Rectangle 3"/>
          <p:cNvSpPr>
            <a:spLocks noGrp="1" noChangeArrowheads="1"/>
          </p:cNvSpPr>
          <p:nvPr>
            <p:ph type="body" idx="4294967295"/>
          </p:nvPr>
        </p:nvSpPr>
        <p:spPr>
          <a:xfrm>
            <a:off x="255984" y="2348880"/>
            <a:ext cx="7772400" cy="4509120"/>
          </a:xfrm>
        </p:spPr>
        <p:txBody>
          <a:bodyPr/>
          <a:lstStyle/>
          <a:p>
            <a:pPr eaLnBrk="1" hangingPunct="1">
              <a:spcBef>
                <a:spcPts val="1200"/>
              </a:spcBef>
            </a:pPr>
            <a:r>
              <a:rPr lang="nl-NL" sz="2400" dirty="0" smtClean="0">
                <a:solidFill>
                  <a:srgbClr val="224736"/>
                </a:solidFill>
              </a:rPr>
              <a:t>Is de werkplek op juiste wijze ingericht?</a:t>
            </a:r>
          </a:p>
          <a:p>
            <a:pPr eaLnBrk="1" hangingPunct="1">
              <a:spcBef>
                <a:spcPts val="1200"/>
              </a:spcBef>
            </a:pPr>
            <a:r>
              <a:rPr lang="nl-NL" sz="2400" dirty="0" smtClean="0">
                <a:solidFill>
                  <a:srgbClr val="224736"/>
                </a:solidFill>
              </a:rPr>
              <a:t>Buitenste borden als eerste in juiste positie?</a:t>
            </a:r>
          </a:p>
          <a:p>
            <a:pPr eaLnBrk="1" hangingPunct="1">
              <a:spcBef>
                <a:spcPts val="1200"/>
              </a:spcBef>
            </a:pPr>
            <a:r>
              <a:rPr lang="nl-NL" sz="2400" dirty="0" smtClean="0">
                <a:solidFill>
                  <a:srgbClr val="224736"/>
                </a:solidFill>
              </a:rPr>
              <a:t>Zijn veiligheidsmaatregelen op voldoende afstand geplaatst?</a:t>
            </a:r>
          </a:p>
          <a:p>
            <a:pPr eaLnBrk="1" hangingPunct="1">
              <a:spcBef>
                <a:spcPts val="1200"/>
              </a:spcBef>
            </a:pPr>
            <a:r>
              <a:rPr lang="nl-NL" sz="2400" dirty="0" smtClean="0">
                <a:solidFill>
                  <a:srgbClr val="224736"/>
                </a:solidFill>
              </a:rPr>
              <a:t>Is alles zichtbaar?</a:t>
            </a:r>
          </a:p>
          <a:p>
            <a:pPr eaLnBrk="1" hangingPunct="1">
              <a:spcBef>
                <a:spcPts val="1200"/>
              </a:spcBef>
            </a:pPr>
            <a:r>
              <a:rPr lang="nl-NL" sz="2400" dirty="0" smtClean="0">
                <a:solidFill>
                  <a:srgbClr val="224736"/>
                </a:solidFill>
              </a:rPr>
              <a:t>Blijvende controle van bebordingen                                         en bebakening!</a:t>
            </a:r>
          </a:p>
        </p:txBody>
      </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6" descr="http://www.trip-co.nl/easythumbs/show_image.php?filename=../upload/1.1000.jpg&amp;width=200&amp;height=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429124"/>
            <a:ext cx="22145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en-US" sz="3200" b="1" dirty="0" smtClean="0">
                <a:latin typeface="Arial" charset="0"/>
              </a:rPr>
              <a:t>Checklist </a:t>
            </a:r>
            <a:br>
              <a:rPr lang="en-US" sz="3200" b="1" dirty="0" smtClean="0">
                <a:latin typeface="Arial" charset="0"/>
              </a:rPr>
            </a:br>
            <a:r>
              <a:rPr lang="en-US" sz="3200" b="1" dirty="0" smtClean="0">
                <a:latin typeface="Arial" charset="0"/>
              </a:rPr>
              <a:t>Na de </a:t>
            </a:r>
            <a:r>
              <a:rPr lang="en-US" sz="3200" b="1" dirty="0" err="1" smtClean="0">
                <a:latin typeface="Arial" charset="0"/>
              </a:rPr>
              <a:t>werkzaamheden</a:t>
            </a:r>
            <a:endParaRPr lang="nl-NL" sz="3200" dirty="0" smtClean="0"/>
          </a:p>
        </p:txBody>
      </p:sp>
      <p:sp>
        <p:nvSpPr>
          <p:cNvPr id="26627" name="Rectangle 3"/>
          <p:cNvSpPr>
            <a:spLocks noGrp="1" noChangeArrowheads="1"/>
          </p:cNvSpPr>
          <p:nvPr>
            <p:ph type="body" idx="4294967295"/>
          </p:nvPr>
        </p:nvSpPr>
        <p:spPr>
          <a:xfrm>
            <a:off x="251520" y="1844824"/>
            <a:ext cx="7772400" cy="5013176"/>
          </a:xfrm>
        </p:spPr>
        <p:txBody>
          <a:bodyPr/>
          <a:lstStyle/>
          <a:p>
            <a:pPr eaLnBrk="1" hangingPunct="1">
              <a:spcBef>
                <a:spcPts val="1200"/>
              </a:spcBef>
            </a:pPr>
            <a:r>
              <a:rPr lang="nl-NL" sz="2400" dirty="0" smtClean="0">
                <a:solidFill>
                  <a:srgbClr val="224736"/>
                </a:solidFill>
              </a:rPr>
              <a:t>Is de werkplek opgeruimd? </a:t>
            </a:r>
          </a:p>
          <a:p>
            <a:pPr eaLnBrk="1" hangingPunct="1">
              <a:spcBef>
                <a:spcPts val="1200"/>
              </a:spcBef>
            </a:pPr>
            <a:r>
              <a:rPr lang="nl-NL" sz="2400" dirty="0" smtClean="0">
                <a:solidFill>
                  <a:srgbClr val="224736"/>
                </a:solidFill>
              </a:rPr>
              <a:t>Is de rijbaan schoon?</a:t>
            </a:r>
          </a:p>
          <a:p>
            <a:pPr eaLnBrk="1" hangingPunct="1">
              <a:spcBef>
                <a:spcPts val="1200"/>
              </a:spcBef>
            </a:pPr>
            <a:r>
              <a:rPr lang="nl-NL" sz="2400" dirty="0" smtClean="0">
                <a:solidFill>
                  <a:srgbClr val="224736"/>
                </a:solidFill>
              </a:rPr>
              <a:t>Zijn borden van binnen naar buiten verwijderd?</a:t>
            </a:r>
          </a:p>
          <a:p>
            <a:pPr eaLnBrk="1" hangingPunct="1">
              <a:spcBef>
                <a:spcPts val="1200"/>
              </a:spcBef>
            </a:pPr>
            <a:r>
              <a:rPr lang="nl-NL" sz="2400" dirty="0" smtClean="0">
                <a:solidFill>
                  <a:srgbClr val="224736"/>
                </a:solidFill>
              </a:rPr>
              <a:t>Werk niet klaar: alle bebording met gezicht naar buiten?</a:t>
            </a:r>
          </a:p>
          <a:p>
            <a:pPr eaLnBrk="1" hangingPunct="1">
              <a:spcBef>
                <a:spcPts val="1200"/>
              </a:spcBef>
            </a:pPr>
            <a:r>
              <a:rPr lang="nl-NL" sz="2400" dirty="0" smtClean="0">
                <a:solidFill>
                  <a:srgbClr val="224736"/>
                </a:solidFill>
              </a:rPr>
              <a:t>Aanbrengen obstakellampen nodig?</a:t>
            </a:r>
          </a:p>
          <a:p>
            <a:pPr eaLnBrk="1" hangingPunct="1">
              <a:spcBef>
                <a:spcPts val="1200"/>
              </a:spcBef>
            </a:pPr>
            <a:r>
              <a:rPr lang="nl-NL" sz="2400" dirty="0" smtClean="0">
                <a:solidFill>
                  <a:srgbClr val="224736"/>
                </a:solidFill>
              </a:rPr>
              <a:t>Evaluatie van het werk</a:t>
            </a:r>
          </a:p>
          <a:p>
            <a:pPr eaLnBrk="1" hangingPunct="1">
              <a:spcBef>
                <a:spcPct val="0"/>
              </a:spcBef>
            </a:pPr>
            <a:endParaRPr lang="nl-NL" sz="2400" dirty="0" smtClean="0">
              <a:solidFill>
                <a:srgbClr val="640064"/>
              </a:solidFill>
            </a:endParaRPr>
          </a:p>
          <a:p>
            <a:pPr eaLnBrk="1" hangingPunct="1">
              <a:spcBef>
                <a:spcPct val="0"/>
              </a:spcBef>
            </a:pPr>
            <a:endParaRPr lang="nl-NL" sz="2400" dirty="0" smtClean="0">
              <a:solidFill>
                <a:srgbClr val="640064"/>
              </a:solidFill>
            </a:endParaRPr>
          </a:p>
        </p:txBody>
      </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1. De voorbereiding </a:t>
            </a:r>
            <a:r>
              <a:rPr lang="nl-NL" sz="3200" dirty="0" smtClean="0">
                <a:latin typeface="Arial" charset="0"/>
              </a:rPr>
              <a:t>(1)</a:t>
            </a:r>
          </a:p>
        </p:txBody>
      </p:sp>
      <p:sp>
        <p:nvSpPr>
          <p:cNvPr id="27651" name="Rectangle 3"/>
          <p:cNvSpPr>
            <a:spLocks noGrp="1" noChangeArrowheads="1"/>
          </p:cNvSpPr>
          <p:nvPr>
            <p:ph type="body" idx="4294967295"/>
          </p:nvPr>
        </p:nvSpPr>
        <p:spPr>
          <a:xfrm>
            <a:off x="216545" y="1844824"/>
            <a:ext cx="7451799" cy="5013176"/>
          </a:xfrm>
        </p:spPr>
        <p:txBody>
          <a:bodyPr/>
          <a:lstStyle/>
          <a:p>
            <a:pPr eaLnBrk="1" hangingPunct="1">
              <a:spcBef>
                <a:spcPct val="0"/>
              </a:spcBef>
            </a:pPr>
            <a:r>
              <a:rPr lang="nl-NL" sz="2400" dirty="0" smtClean="0">
                <a:solidFill>
                  <a:srgbClr val="224736"/>
                </a:solidFill>
              </a:rPr>
              <a:t>Wegwerkzaamheden kunnen in drie fasen worden ingedeeld</a:t>
            </a:r>
          </a:p>
          <a:p>
            <a:pPr lvl="1" eaLnBrk="1" hangingPunct="1">
              <a:spcBef>
                <a:spcPct val="0"/>
              </a:spcBef>
            </a:pPr>
            <a:r>
              <a:rPr lang="nl-NL" sz="2000" dirty="0" smtClean="0">
                <a:solidFill>
                  <a:srgbClr val="224736"/>
                </a:solidFill>
              </a:rPr>
              <a:t>Het opbouwen van de werkplek</a:t>
            </a:r>
          </a:p>
          <a:p>
            <a:pPr lvl="1" eaLnBrk="1" hangingPunct="1">
              <a:spcBef>
                <a:spcPct val="0"/>
              </a:spcBef>
            </a:pPr>
            <a:r>
              <a:rPr lang="nl-NL" sz="2000" dirty="0" smtClean="0">
                <a:solidFill>
                  <a:srgbClr val="224736"/>
                </a:solidFill>
              </a:rPr>
              <a:t>Het uitvoeren van de feitelijke werkzaamheden</a:t>
            </a:r>
          </a:p>
          <a:p>
            <a:pPr lvl="1" eaLnBrk="1" hangingPunct="1">
              <a:spcBef>
                <a:spcPct val="0"/>
              </a:spcBef>
            </a:pPr>
            <a:r>
              <a:rPr lang="nl-NL" sz="2000" dirty="0" smtClean="0">
                <a:solidFill>
                  <a:srgbClr val="224736"/>
                </a:solidFill>
              </a:rPr>
              <a:t>Het verwijderen van het afzettingsmateriaal</a:t>
            </a:r>
          </a:p>
          <a:p>
            <a:pPr marL="457200" lvl="1" indent="0" eaLnBrk="1" hangingPunct="1">
              <a:spcBef>
                <a:spcPct val="0"/>
              </a:spcBef>
              <a:buNone/>
            </a:pPr>
            <a:endParaRPr lang="nl-NL" sz="2200" dirty="0" smtClean="0">
              <a:solidFill>
                <a:srgbClr val="610061"/>
              </a:solidFill>
            </a:endParaRPr>
          </a:p>
          <a:p>
            <a:pPr lvl="1" indent="-742950" eaLnBrk="1" hangingPunct="1">
              <a:spcBef>
                <a:spcPct val="0"/>
              </a:spcBef>
              <a:buFont typeface="Wingdings" pitchFamily="2" charset="2"/>
              <a:buNone/>
            </a:pPr>
            <a:r>
              <a:rPr lang="nl-NL" sz="2400" b="1" dirty="0" smtClean="0">
                <a:solidFill>
                  <a:srgbClr val="FF0000"/>
                </a:solidFill>
              </a:rPr>
              <a:t>Al deze fasen vragen een grondige voorbereiding</a:t>
            </a:r>
          </a:p>
          <a:p>
            <a:pPr eaLnBrk="1" hangingPunct="1">
              <a:spcBef>
                <a:spcPct val="0"/>
              </a:spcBef>
            </a:pPr>
            <a:endParaRPr lang="nl-NL" sz="2400" dirty="0" smtClean="0">
              <a:solidFill>
                <a:schemeClr val="accent2"/>
              </a:solidFill>
            </a:endParaRPr>
          </a:p>
          <a:p>
            <a:pPr eaLnBrk="1" hangingPunct="1">
              <a:spcBef>
                <a:spcPct val="0"/>
              </a:spcBef>
            </a:pPr>
            <a:r>
              <a:rPr lang="nl-NL" sz="2400" dirty="0" smtClean="0">
                <a:solidFill>
                  <a:srgbClr val="224736"/>
                </a:solidFill>
              </a:rPr>
              <a:t>Een belangrijk onderdeel van deze voorbereiding is voorlichting en onderricht. </a:t>
            </a:r>
            <a:br>
              <a:rPr lang="nl-NL" sz="2400" dirty="0" smtClean="0">
                <a:solidFill>
                  <a:srgbClr val="224736"/>
                </a:solidFill>
              </a:rPr>
            </a:br>
            <a:r>
              <a:rPr lang="nl-NL" sz="2400" dirty="0" smtClean="0">
                <a:solidFill>
                  <a:srgbClr val="224736"/>
                </a:solidFill>
              </a:rPr>
              <a:t>De wegwerker moet van tevoren worden ingelicht over de werkzaamheden, de risico’s en de te nemen maatregelen.</a:t>
            </a:r>
          </a:p>
        </p:txBody>
      </p:sp>
    </p:spTree>
  </p:cSld>
  <p:clrMapOvr>
    <a:masterClrMapping/>
  </p:clrMapOvr>
  <p:transition spd="med">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checklis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3753">
            <a:off x="5660545" y="2564210"/>
            <a:ext cx="140335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1. De voorbereiding </a:t>
            </a:r>
            <a:r>
              <a:rPr lang="nl-NL" sz="3200" dirty="0" smtClean="0">
                <a:latin typeface="Arial" charset="0"/>
              </a:rPr>
              <a:t>(2)</a:t>
            </a:r>
          </a:p>
        </p:txBody>
      </p:sp>
      <p:sp>
        <p:nvSpPr>
          <p:cNvPr id="28675" name="Rectangle 3"/>
          <p:cNvSpPr>
            <a:spLocks noGrp="1" noChangeArrowheads="1"/>
          </p:cNvSpPr>
          <p:nvPr>
            <p:ph type="body" idx="4294967295"/>
          </p:nvPr>
        </p:nvSpPr>
        <p:spPr>
          <a:xfrm>
            <a:off x="251521" y="1844824"/>
            <a:ext cx="7344816" cy="5013176"/>
          </a:xfrm>
        </p:spPr>
        <p:txBody>
          <a:bodyPr>
            <a:normAutofit lnSpcReduction="10000"/>
          </a:bodyPr>
          <a:lstStyle/>
          <a:p>
            <a:pPr eaLnBrk="1" hangingPunct="1">
              <a:spcBef>
                <a:spcPts val="600"/>
              </a:spcBef>
            </a:pPr>
            <a:r>
              <a:rPr lang="nl-NL" sz="2400" dirty="0" smtClean="0">
                <a:solidFill>
                  <a:srgbClr val="224736"/>
                </a:solidFill>
              </a:rPr>
              <a:t>Informaties over de risico’s en te nemen maatregelen zijn te vinden in de risico-evaluatie ofwel RIE</a:t>
            </a:r>
          </a:p>
          <a:p>
            <a:pPr>
              <a:spcBef>
                <a:spcPts val="600"/>
              </a:spcBef>
            </a:pPr>
            <a:r>
              <a:rPr lang="nl-NL" sz="2400" dirty="0" smtClean="0">
                <a:solidFill>
                  <a:srgbClr val="224736"/>
                </a:solidFill>
              </a:rPr>
              <a:t>Een calamiteitenplan geeft aan hoe                             je moet handelen bij ongelukken.</a:t>
            </a:r>
          </a:p>
          <a:p>
            <a:pPr>
              <a:spcBef>
                <a:spcPts val="600"/>
              </a:spcBef>
            </a:pPr>
            <a:r>
              <a:rPr lang="nl-NL" sz="2400" dirty="0" smtClean="0">
                <a:solidFill>
                  <a:srgbClr val="224736"/>
                </a:solidFill>
              </a:rPr>
              <a:t>Bij een goede voorbereiding                                         hoort ook nog de controle van                                 het materiaal/materieel.</a:t>
            </a:r>
          </a:p>
          <a:p>
            <a:pPr>
              <a:spcBef>
                <a:spcPts val="600"/>
              </a:spcBef>
            </a:pPr>
            <a:r>
              <a:rPr lang="nl-NL" sz="2400" dirty="0" smtClean="0">
                <a:solidFill>
                  <a:srgbClr val="224736"/>
                </a:solidFill>
              </a:rPr>
              <a:t>De controle kan worden uitgevoerd aan de hand van een inspectielijst of checklijst</a:t>
            </a:r>
          </a:p>
          <a:p>
            <a:pPr>
              <a:spcBef>
                <a:spcPts val="600"/>
              </a:spcBef>
            </a:pPr>
            <a:r>
              <a:rPr lang="nl-NL" sz="2400" dirty="0" smtClean="0">
                <a:solidFill>
                  <a:srgbClr val="224736"/>
                </a:solidFill>
              </a:rPr>
              <a:t>De werktekening geeft aan op welke wijze verkeersmaatregelen moeten worden genomen. Bereid je voor door de werktekening te bestuderen.</a:t>
            </a:r>
          </a:p>
        </p:txBody>
      </p:sp>
    </p:spTree>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2. Het inrichten van de werkplek </a:t>
            </a:r>
            <a:r>
              <a:rPr lang="nl-NL" sz="3200" dirty="0" smtClean="0">
                <a:latin typeface="Arial" charset="0"/>
              </a:rPr>
              <a:t>(1)</a:t>
            </a:r>
          </a:p>
        </p:txBody>
      </p:sp>
      <p:sp>
        <p:nvSpPr>
          <p:cNvPr id="29699" name="Rectangle 3"/>
          <p:cNvSpPr>
            <a:spLocks noGrp="1" noChangeArrowheads="1"/>
          </p:cNvSpPr>
          <p:nvPr>
            <p:ph type="body" idx="4294967295"/>
          </p:nvPr>
        </p:nvSpPr>
        <p:spPr>
          <a:xfrm>
            <a:off x="251521" y="1844824"/>
            <a:ext cx="7344816" cy="5013176"/>
          </a:xfrm>
        </p:spPr>
        <p:txBody>
          <a:bodyPr/>
          <a:lstStyle/>
          <a:p>
            <a:pPr eaLnBrk="1" hangingPunct="1">
              <a:lnSpc>
                <a:spcPct val="90000"/>
              </a:lnSpc>
              <a:spcBef>
                <a:spcPct val="0"/>
              </a:spcBef>
            </a:pPr>
            <a:r>
              <a:rPr lang="nl-NL" sz="2400" dirty="0" smtClean="0">
                <a:solidFill>
                  <a:srgbClr val="224736"/>
                </a:solidFill>
              </a:rPr>
              <a:t>Het plaatsen van afzettingen is gebonden aan vaste afspraken en regels. Enkele belangrijke redenen voor die vaste regels zijn:</a:t>
            </a:r>
          </a:p>
          <a:p>
            <a:pPr lvl="1" eaLnBrk="1" hangingPunct="1">
              <a:lnSpc>
                <a:spcPct val="90000"/>
              </a:lnSpc>
              <a:spcBef>
                <a:spcPct val="0"/>
              </a:spcBef>
            </a:pPr>
            <a:r>
              <a:rPr lang="nl-NL" sz="2000" dirty="0" smtClean="0">
                <a:solidFill>
                  <a:srgbClr val="224736"/>
                </a:solidFill>
              </a:rPr>
              <a:t>Het verminderen van ongelukken</a:t>
            </a:r>
          </a:p>
          <a:p>
            <a:pPr lvl="1" eaLnBrk="1" hangingPunct="1">
              <a:lnSpc>
                <a:spcPct val="90000"/>
              </a:lnSpc>
              <a:spcBef>
                <a:spcPct val="0"/>
              </a:spcBef>
            </a:pPr>
            <a:r>
              <a:rPr lang="nl-NL" sz="2000" dirty="0" smtClean="0">
                <a:solidFill>
                  <a:srgbClr val="224736"/>
                </a:solidFill>
              </a:rPr>
              <a:t>Het streven naar uniformiteit</a:t>
            </a:r>
          </a:p>
          <a:p>
            <a:pPr lvl="1" eaLnBrk="1" hangingPunct="1">
              <a:lnSpc>
                <a:spcPct val="90000"/>
              </a:lnSpc>
              <a:spcBef>
                <a:spcPct val="0"/>
              </a:spcBef>
            </a:pPr>
            <a:endParaRPr lang="nl-NL" sz="2200" dirty="0" smtClean="0">
              <a:solidFill>
                <a:srgbClr val="224736"/>
              </a:solidFill>
            </a:endParaRPr>
          </a:p>
          <a:p>
            <a:pPr eaLnBrk="1" hangingPunct="1">
              <a:lnSpc>
                <a:spcPct val="90000"/>
              </a:lnSpc>
              <a:spcBef>
                <a:spcPct val="0"/>
              </a:spcBef>
            </a:pPr>
            <a:r>
              <a:rPr lang="nl-NL" sz="2400" dirty="0" smtClean="0">
                <a:solidFill>
                  <a:srgbClr val="224736"/>
                </a:solidFill>
              </a:rPr>
              <a:t>Uniformiteit maakt het voor de weggebruiker </a:t>
            </a:r>
            <a:br>
              <a:rPr lang="nl-NL" sz="2400" dirty="0" smtClean="0">
                <a:solidFill>
                  <a:srgbClr val="224736"/>
                </a:solidFill>
              </a:rPr>
            </a:br>
            <a:r>
              <a:rPr lang="nl-NL" sz="2400" dirty="0" smtClean="0">
                <a:solidFill>
                  <a:srgbClr val="224736"/>
                </a:solidFill>
              </a:rPr>
              <a:t>overzichtelijk. Overal in Nederland worden dezelfde verkeersmaatregelen genomen.</a:t>
            </a:r>
          </a:p>
          <a:p>
            <a:pPr eaLnBrk="1" hangingPunct="1">
              <a:lnSpc>
                <a:spcPct val="90000"/>
              </a:lnSpc>
              <a:spcBef>
                <a:spcPct val="0"/>
              </a:spcBef>
            </a:pPr>
            <a:endParaRPr lang="nl-NL" sz="2400" dirty="0" smtClean="0">
              <a:solidFill>
                <a:srgbClr val="224736"/>
              </a:solidFill>
            </a:endParaRPr>
          </a:p>
          <a:p>
            <a:pPr eaLnBrk="1" hangingPunct="1">
              <a:lnSpc>
                <a:spcPct val="90000"/>
              </a:lnSpc>
              <a:spcBef>
                <a:spcPct val="0"/>
              </a:spcBef>
            </a:pPr>
            <a:r>
              <a:rPr lang="nl-NL" sz="2400" dirty="0" smtClean="0">
                <a:solidFill>
                  <a:srgbClr val="224736"/>
                </a:solidFill>
              </a:rPr>
              <a:t>Voordat afzettingen worden geplaatst, moet iedere betrokken wegwerker op de hoogte zijn van de afspraken en de verkeerssituatie. </a:t>
            </a:r>
          </a:p>
          <a:p>
            <a:pPr eaLnBrk="1" hangingPunct="1">
              <a:lnSpc>
                <a:spcPct val="90000"/>
              </a:lnSpc>
              <a:spcBef>
                <a:spcPct val="0"/>
              </a:spcBef>
              <a:buFont typeface="Wingdings" pitchFamily="2" charset="2"/>
              <a:buNone/>
            </a:pPr>
            <a:r>
              <a:rPr lang="nl-NL" sz="2400" dirty="0" smtClean="0">
                <a:solidFill>
                  <a:srgbClr val="224736"/>
                </a:solidFill>
              </a:rPr>
              <a:t>	De materiaalkeuze en het gebruik moeten tijdens de voorbereiding worden bepaald.</a:t>
            </a:r>
          </a:p>
        </p:txBody>
      </p:sp>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2. Het inrichten van de werkplek </a:t>
            </a:r>
            <a:r>
              <a:rPr lang="nl-NL" sz="3200" dirty="0" smtClean="0">
                <a:latin typeface="Arial" charset="0"/>
              </a:rPr>
              <a:t>(2)</a:t>
            </a:r>
          </a:p>
        </p:txBody>
      </p:sp>
      <p:sp>
        <p:nvSpPr>
          <p:cNvPr id="30723" name="Rectangle 3"/>
          <p:cNvSpPr>
            <a:spLocks noGrp="1" noChangeArrowheads="1"/>
          </p:cNvSpPr>
          <p:nvPr>
            <p:ph type="body" idx="4294967295"/>
          </p:nvPr>
        </p:nvSpPr>
        <p:spPr>
          <a:xfrm>
            <a:off x="251521" y="1844824"/>
            <a:ext cx="7344816" cy="5013176"/>
          </a:xfrm>
        </p:spPr>
        <p:txBody>
          <a:bodyPr/>
          <a:lstStyle/>
          <a:p>
            <a:pPr eaLnBrk="1" hangingPunct="1">
              <a:spcBef>
                <a:spcPct val="0"/>
              </a:spcBef>
            </a:pPr>
            <a:r>
              <a:rPr lang="nl-NL" sz="2400" dirty="0" smtClean="0">
                <a:solidFill>
                  <a:srgbClr val="224736"/>
                </a:solidFill>
              </a:rPr>
              <a:t>De volgende aandachtpunten zijn belangrijk bij het plaatsen van afzettingen:</a:t>
            </a:r>
          </a:p>
          <a:p>
            <a:pPr lvl="1"/>
            <a:r>
              <a:rPr lang="nl-NL" sz="2000" dirty="0" smtClean="0">
                <a:solidFill>
                  <a:srgbClr val="224736"/>
                </a:solidFill>
              </a:rPr>
              <a:t>Begin vanuit een veilige plaats (berm, vluchtstrook)</a:t>
            </a:r>
          </a:p>
          <a:p>
            <a:pPr lvl="1"/>
            <a:r>
              <a:rPr lang="nl-NL" sz="2000" dirty="0" smtClean="0">
                <a:solidFill>
                  <a:srgbClr val="224736"/>
                </a:solidFill>
              </a:rPr>
              <a:t>Houd rekening met omgevingsfactoren (bijv. bochten of weersomstandigheden</a:t>
            </a:r>
          </a:p>
          <a:p>
            <a:pPr lvl="1"/>
            <a:r>
              <a:rPr lang="nl-NL" sz="2000" dirty="0" smtClean="0">
                <a:solidFill>
                  <a:srgbClr val="224736"/>
                </a:solidFill>
              </a:rPr>
              <a:t>Geef inrijdvoorzieningen voor werkverkeer duidelijk aan</a:t>
            </a:r>
          </a:p>
          <a:p>
            <a:pPr lvl="1"/>
            <a:r>
              <a:rPr lang="nl-NL" sz="2000" dirty="0" smtClean="0">
                <a:solidFill>
                  <a:srgbClr val="224736"/>
                </a:solidFill>
              </a:rPr>
              <a:t>Parkeer materieel zover mogelijk in de berm</a:t>
            </a:r>
          </a:p>
          <a:p>
            <a:pPr lvl="1"/>
            <a:r>
              <a:rPr lang="nl-NL" sz="2000" dirty="0" smtClean="0">
                <a:solidFill>
                  <a:srgbClr val="224736"/>
                </a:solidFill>
              </a:rPr>
              <a:t>Steek de weg niet zomaar over!</a:t>
            </a:r>
          </a:p>
          <a:p>
            <a:pPr lvl="1"/>
            <a:r>
              <a:rPr lang="nl-NL" sz="2000" dirty="0" smtClean="0">
                <a:solidFill>
                  <a:srgbClr val="224736"/>
                </a:solidFill>
              </a:rPr>
              <a:t>Gebruik bij het plaatsen de vaste volgorde: </a:t>
            </a:r>
          </a:p>
          <a:p>
            <a:pPr marL="457200" lvl="1" indent="0">
              <a:buNone/>
            </a:pPr>
            <a:endParaRPr lang="nl-NL" sz="2000" dirty="0" smtClean="0">
              <a:solidFill>
                <a:srgbClr val="224736"/>
              </a:solidFill>
            </a:endParaRPr>
          </a:p>
          <a:p>
            <a:pPr marL="457200" lvl="1" indent="-457200">
              <a:buNone/>
            </a:pPr>
            <a:r>
              <a:rPr lang="nl-NL" sz="2000" b="1" dirty="0" smtClean="0">
                <a:solidFill>
                  <a:srgbClr val="FF0000"/>
                </a:solidFill>
              </a:rPr>
              <a:t>werk van voren naar achteren en van buiten naar binnen</a:t>
            </a:r>
          </a:p>
          <a:p>
            <a:pPr lvl="1"/>
            <a:endParaRPr lang="nl-NL" sz="2400" dirty="0" smtClean="0">
              <a:solidFill>
                <a:srgbClr val="610061"/>
              </a:solidFill>
            </a:endParaRPr>
          </a:p>
        </p:txBody>
      </p:sp>
      <p:sp>
        <p:nvSpPr>
          <p:cNvPr id="5" name="PIJL-RECHTS 4"/>
          <p:cNvSpPr/>
          <p:nvPr/>
        </p:nvSpPr>
        <p:spPr>
          <a:xfrm>
            <a:off x="2411760" y="6072188"/>
            <a:ext cx="977900" cy="412750"/>
          </a:xfrm>
          <a:prstGeom prst="rightArrow">
            <a:avLst/>
          </a:prstGeom>
          <a:solidFill>
            <a:srgbClr val="FF0000"/>
          </a:solidFill>
          <a:ln>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PIJL-RECHTS 5"/>
          <p:cNvSpPr/>
          <p:nvPr/>
        </p:nvSpPr>
        <p:spPr>
          <a:xfrm rot="10800000">
            <a:off x="3911947" y="6072188"/>
            <a:ext cx="977900" cy="412750"/>
          </a:xfrm>
          <a:prstGeom prst="rightArrow">
            <a:avLst/>
          </a:prstGeom>
          <a:solidFill>
            <a:srgbClr val="FF0000"/>
          </a:solidFill>
          <a:ln>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3. Het werken bij de afzetting </a:t>
            </a:r>
            <a:r>
              <a:rPr lang="nl-NL" sz="3200" dirty="0" smtClean="0">
                <a:latin typeface="Arial" charset="0"/>
              </a:rPr>
              <a:t>(1)</a:t>
            </a:r>
            <a:endParaRPr lang="nl-NL" sz="2100" dirty="0" smtClean="0">
              <a:latin typeface="Verdana" pitchFamily="34" charset="0"/>
            </a:endParaRPr>
          </a:p>
        </p:txBody>
      </p:sp>
      <p:sp>
        <p:nvSpPr>
          <p:cNvPr id="31747" name="Rectangle 3"/>
          <p:cNvSpPr>
            <a:spLocks noGrp="1" noChangeArrowheads="1"/>
          </p:cNvSpPr>
          <p:nvPr>
            <p:ph type="body" idx="4294967295"/>
          </p:nvPr>
        </p:nvSpPr>
        <p:spPr>
          <a:xfrm>
            <a:off x="251521" y="1844824"/>
            <a:ext cx="7344816" cy="5013176"/>
          </a:xfrm>
        </p:spPr>
        <p:txBody>
          <a:bodyPr>
            <a:normAutofit lnSpcReduction="10000"/>
          </a:bodyPr>
          <a:lstStyle/>
          <a:p>
            <a:pPr eaLnBrk="1" hangingPunct="1">
              <a:spcBef>
                <a:spcPts val="1200"/>
              </a:spcBef>
            </a:pPr>
            <a:r>
              <a:rPr lang="nl-NL" sz="2400" dirty="0" smtClean="0">
                <a:solidFill>
                  <a:srgbClr val="224736"/>
                </a:solidFill>
              </a:rPr>
              <a:t>De verkeersmaatregelen dienen ervoor dat wegwerkers hun taak veilig kunnen uitvoeren.</a:t>
            </a:r>
          </a:p>
          <a:p>
            <a:pPr eaLnBrk="1" hangingPunct="1">
              <a:spcBef>
                <a:spcPts val="1200"/>
              </a:spcBef>
            </a:pPr>
            <a:r>
              <a:rPr lang="nl-NL" sz="2400" dirty="0" smtClean="0">
                <a:solidFill>
                  <a:srgbClr val="224736"/>
                </a:solidFill>
              </a:rPr>
              <a:t>De mentaliteit van de wegwerker heeft grote invloed op de veiligheid. Ga je te gemakkelijk om met de voorschriften, dan is de kans op een ongeluk groot.</a:t>
            </a:r>
          </a:p>
          <a:p>
            <a:pPr eaLnBrk="1" hangingPunct="1">
              <a:spcBef>
                <a:spcPts val="1200"/>
              </a:spcBef>
            </a:pPr>
            <a:r>
              <a:rPr lang="nl-NL" sz="2400" dirty="0" smtClean="0">
                <a:solidFill>
                  <a:srgbClr val="224736"/>
                </a:solidFill>
              </a:rPr>
              <a:t>Tijdens het werken moet je de afzetting regelmatig controleren op afwijkingen.</a:t>
            </a:r>
          </a:p>
          <a:p>
            <a:pPr eaLnBrk="1" hangingPunct="1">
              <a:spcBef>
                <a:spcPts val="1200"/>
              </a:spcBef>
            </a:pPr>
            <a:r>
              <a:rPr lang="nl-NL" sz="2400" dirty="0" smtClean="0">
                <a:solidFill>
                  <a:srgbClr val="224736"/>
                </a:solidFill>
              </a:rPr>
              <a:t>Licht de uitvoerder of de wegbeheerder in wanneer weggebruikers zich niet aan de verkeersmaatregelen houden.</a:t>
            </a:r>
          </a:p>
          <a:p>
            <a:pPr eaLnBrk="1" hangingPunct="1">
              <a:spcBef>
                <a:spcPts val="1200"/>
              </a:spcBef>
            </a:pPr>
            <a:r>
              <a:rPr lang="nl-NL" sz="2400" dirty="0" smtClean="0">
                <a:solidFill>
                  <a:srgbClr val="224736"/>
                </a:solidFill>
              </a:rPr>
              <a:t>Zorg dat het in- en uitrijden van de afzettingen overzichtelijk kan plaatsvinden.</a:t>
            </a:r>
            <a:endParaRPr lang="nl-NL" sz="2400" b="1" dirty="0" smtClean="0">
              <a:solidFill>
                <a:srgbClr val="224736"/>
              </a:solidFill>
            </a:endParaRPr>
          </a:p>
        </p:txBody>
      </p:sp>
    </p:spTree>
  </p:cSld>
  <p:clrMapOvr>
    <a:masterClrMapping/>
  </p:clrMapOvr>
  <p:transition spd="med">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3. Het werken bij de afzetting </a:t>
            </a:r>
            <a:r>
              <a:rPr lang="nl-NL" sz="3200" dirty="0" smtClean="0">
                <a:latin typeface="Arial" charset="0"/>
              </a:rPr>
              <a:t>(2)</a:t>
            </a:r>
          </a:p>
        </p:txBody>
      </p:sp>
      <p:sp>
        <p:nvSpPr>
          <p:cNvPr id="32771" name="Rectangle 3"/>
          <p:cNvSpPr>
            <a:spLocks noGrp="1" noChangeArrowheads="1"/>
          </p:cNvSpPr>
          <p:nvPr>
            <p:ph type="body" idx="4294967295"/>
          </p:nvPr>
        </p:nvSpPr>
        <p:spPr>
          <a:xfrm>
            <a:off x="251521" y="1844824"/>
            <a:ext cx="7416824" cy="5013176"/>
          </a:xfrm>
        </p:spPr>
        <p:txBody>
          <a:bodyPr/>
          <a:lstStyle/>
          <a:p>
            <a:pPr>
              <a:lnSpc>
                <a:spcPct val="90000"/>
              </a:lnSpc>
              <a:spcBef>
                <a:spcPts val="1200"/>
              </a:spcBef>
            </a:pPr>
            <a:r>
              <a:rPr lang="nl-NL" sz="2400" dirty="0" smtClean="0">
                <a:solidFill>
                  <a:srgbClr val="224736"/>
                </a:solidFill>
              </a:rPr>
              <a:t>Controleer regelmatig of de veiligheidskleding nog voldoet. Spreek ook collega’s aan wanneer hun kleding niet goed is.</a:t>
            </a:r>
          </a:p>
          <a:p>
            <a:pPr>
              <a:lnSpc>
                <a:spcPct val="90000"/>
              </a:lnSpc>
              <a:spcBef>
                <a:spcPts val="1200"/>
              </a:spcBef>
            </a:pPr>
            <a:r>
              <a:rPr lang="nl-NL" sz="2400" dirty="0" smtClean="0">
                <a:solidFill>
                  <a:srgbClr val="224736"/>
                </a:solidFill>
              </a:rPr>
              <a:t>Tijdens slecht zicht moeten de werkplek en het materieel goed zichtbaar zijn. Extra verlichting is dan verplicht.</a:t>
            </a:r>
          </a:p>
          <a:p>
            <a:pPr>
              <a:lnSpc>
                <a:spcPct val="90000"/>
              </a:lnSpc>
              <a:spcBef>
                <a:spcPts val="1200"/>
              </a:spcBef>
            </a:pPr>
            <a:r>
              <a:rPr lang="nl-NL" sz="2400" dirty="0" smtClean="0">
                <a:solidFill>
                  <a:srgbClr val="224736"/>
                </a:solidFill>
              </a:rPr>
              <a:t>Bij elk werk moet er een veiligheidsverantwoordelijke zijn. Zijn er belangrijke wijzigingen of afwijkingen, neem dan contact op met de betreffende persoon.</a:t>
            </a:r>
          </a:p>
          <a:p>
            <a:pPr>
              <a:lnSpc>
                <a:spcPct val="90000"/>
              </a:lnSpc>
              <a:spcBef>
                <a:spcPts val="1200"/>
              </a:spcBef>
            </a:pPr>
            <a:r>
              <a:rPr lang="nl-NL" sz="2400" dirty="0" smtClean="0">
                <a:solidFill>
                  <a:srgbClr val="224736"/>
                </a:solidFill>
              </a:rPr>
              <a:t>Scherm borden en dergelijke af of draai ze weg bij tijdelijke onderbreking van WIU.</a:t>
            </a:r>
          </a:p>
        </p:txBody>
      </p:sp>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251520" y="1640648"/>
            <a:ext cx="7772400" cy="5229225"/>
          </a:xfrm>
        </p:spPr>
        <p:txBody>
          <a:bodyPr/>
          <a:lstStyle/>
          <a:p>
            <a:pPr eaLnBrk="1" hangingPunct="1">
              <a:spcBef>
                <a:spcPts val="1200"/>
              </a:spcBef>
            </a:pPr>
            <a:r>
              <a:rPr lang="nl-NL" sz="2400" dirty="0" smtClean="0">
                <a:solidFill>
                  <a:srgbClr val="224736"/>
                </a:solidFill>
              </a:rPr>
              <a:t>Naamkaartjes</a:t>
            </a:r>
          </a:p>
          <a:p>
            <a:pPr eaLnBrk="1" hangingPunct="1">
              <a:spcBef>
                <a:spcPts val="1200"/>
              </a:spcBef>
            </a:pPr>
            <a:r>
              <a:rPr lang="nl-NL" sz="2400" dirty="0" smtClean="0">
                <a:solidFill>
                  <a:srgbClr val="224736"/>
                </a:solidFill>
              </a:rPr>
              <a:t>Kennismakingsronde</a:t>
            </a:r>
          </a:p>
          <a:p>
            <a:pPr lvl="1" eaLnBrk="1" hangingPunct="1">
              <a:spcBef>
                <a:spcPts val="1200"/>
              </a:spcBef>
            </a:pPr>
            <a:r>
              <a:rPr lang="nl-NL" sz="2200" dirty="0" smtClean="0">
                <a:solidFill>
                  <a:srgbClr val="224736"/>
                </a:solidFill>
              </a:rPr>
              <a:t>Naam</a:t>
            </a:r>
          </a:p>
          <a:p>
            <a:pPr lvl="1" eaLnBrk="1" hangingPunct="1">
              <a:spcBef>
                <a:spcPts val="1200"/>
              </a:spcBef>
            </a:pPr>
            <a:r>
              <a:rPr lang="nl-NL" sz="2200" dirty="0" smtClean="0">
                <a:solidFill>
                  <a:srgbClr val="224736"/>
                </a:solidFill>
              </a:rPr>
              <a:t>Functie</a:t>
            </a:r>
          </a:p>
          <a:p>
            <a:pPr lvl="1" eaLnBrk="1" hangingPunct="1">
              <a:spcBef>
                <a:spcPts val="1200"/>
              </a:spcBef>
            </a:pPr>
            <a:r>
              <a:rPr lang="nl-NL" sz="2200" dirty="0" smtClean="0">
                <a:solidFill>
                  <a:srgbClr val="224736"/>
                </a:solidFill>
              </a:rPr>
              <a:t>Ervaring werken op/langs wegen?</a:t>
            </a:r>
          </a:p>
          <a:p>
            <a:pPr lvl="1" eaLnBrk="1" hangingPunct="1">
              <a:spcBef>
                <a:spcPts val="1200"/>
              </a:spcBef>
            </a:pPr>
            <a:r>
              <a:rPr lang="nl-NL" sz="2200" dirty="0" smtClean="0">
                <a:solidFill>
                  <a:srgbClr val="224736"/>
                </a:solidFill>
              </a:rPr>
              <a:t>Wat vind je moeilijk?</a:t>
            </a:r>
          </a:p>
          <a:p>
            <a:pPr lvl="1" eaLnBrk="1" hangingPunct="1">
              <a:spcBef>
                <a:spcPts val="1200"/>
              </a:spcBef>
            </a:pPr>
            <a:r>
              <a:rPr lang="nl-NL" sz="2200" dirty="0" smtClean="0">
                <a:solidFill>
                  <a:srgbClr val="224736"/>
                </a:solidFill>
              </a:rPr>
              <a:t>Wat wil je leren?</a:t>
            </a:r>
          </a:p>
          <a:p>
            <a:pPr lvl="1" eaLnBrk="1" hangingPunct="1">
              <a:spcBef>
                <a:spcPts val="1200"/>
              </a:spcBef>
            </a:pPr>
            <a:r>
              <a:rPr lang="nl-NL" sz="2200" dirty="0" smtClean="0">
                <a:solidFill>
                  <a:srgbClr val="224736"/>
                </a:solidFill>
              </a:rPr>
              <a:t>………… </a:t>
            </a:r>
          </a:p>
          <a:p>
            <a:pPr eaLnBrk="1" hangingPunct="1">
              <a:spcBef>
                <a:spcPct val="0"/>
              </a:spcBef>
            </a:pPr>
            <a:endParaRPr lang="nl-NL" dirty="0" smtClean="0">
              <a:solidFill>
                <a:srgbClr val="610061"/>
              </a:solidFill>
            </a:endParaRPr>
          </a:p>
          <a:p>
            <a:pPr eaLnBrk="1" hangingPunct="1">
              <a:spcBef>
                <a:spcPct val="0"/>
              </a:spcBef>
            </a:pPr>
            <a:endParaRPr lang="nl-NL" sz="3200" dirty="0" smtClean="0">
              <a:solidFill>
                <a:srgbClr val="610061"/>
              </a:solidFill>
            </a:endParaRPr>
          </a:p>
          <a:p>
            <a:pPr eaLnBrk="1" hangingPunct="1">
              <a:spcBef>
                <a:spcPct val="0"/>
              </a:spcBef>
            </a:pPr>
            <a:endParaRPr lang="nl-NL" sz="3200" dirty="0" smtClean="0">
              <a:solidFill>
                <a:srgbClr val="610061"/>
              </a:solidFill>
            </a:endParaRPr>
          </a:p>
        </p:txBody>
      </p:sp>
      <p:pic>
        <p:nvPicPr>
          <p:cNvPr id="6149" name="Picture 9" descr="Voorstel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4149080"/>
            <a:ext cx="2880405"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544016" y="621879"/>
            <a:ext cx="7772400" cy="1150937"/>
          </a:xfrm>
          <a:prstGeom prst="rect">
            <a:avLst/>
          </a:prstGeom>
        </p:spPr>
        <p:txBody>
          <a:bodyPr/>
          <a:lstStyle>
            <a:lvl1pPr algn="l" defTabSz="914400" rtl="0" eaLnBrk="1" latinLnBrk="0" hangingPunct="1">
              <a:spcBef>
                <a:spcPct val="0"/>
              </a:spcBef>
              <a:buNone/>
              <a:defRPr sz="3200" b="1" kern="1200">
                <a:solidFill>
                  <a:srgbClr val="B6B700"/>
                </a:solidFill>
                <a:latin typeface="Arial" pitchFamily="34" charset="0"/>
                <a:ea typeface="+mj-ea"/>
                <a:cs typeface="Arial" pitchFamily="34" charset="0"/>
              </a:defRPr>
            </a:lvl1pPr>
          </a:lstStyle>
          <a:p>
            <a:pPr fontAlgn="auto">
              <a:spcAft>
                <a:spcPts val="0"/>
              </a:spcAft>
              <a:defRPr/>
            </a:pPr>
            <a:r>
              <a:rPr lang="en-US" dirty="0" err="1" smtClean="0">
                <a:latin typeface="Arial" charset="0"/>
              </a:rPr>
              <a:t>Kennismaking</a:t>
            </a:r>
            <a:endParaRPr lang="nl-NL" dirty="0" smtClean="0"/>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55984" y="557808"/>
            <a:ext cx="7772400" cy="1143000"/>
          </a:xfrm>
        </p:spPr>
        <p:txBody>
          <a:bodyPr>
            <a:normAutofit/>
          </a:bodyPr>
          <a:lstStyle/>
          <a:p>
            <a:pPr eaLnBrk="1" hangingPunct="1">
              <a:defRPr/>
            </a:pPr>
            <a:r>
              <a:rPr lang="nl-NL" sz="3200" b="1" dirty="0" smtClean="0">
                <a:latin typeface="Arial" charset="0"/>
              </a:rPr>
              <a:t>Het verminderen van risico’s </a:t>
            </a:r>
            <a:br>
              <a:rPr lang="nl-NL" sz="3200" b="1" dirty="0" smtClean="0">
                <a:latin typeface="Arial" charset="0"/>
              </a:rPr>
            </a:br>
            <a:r>
              <a:rPr lang="nl-NL" sz="3200" b="1" dirty="0" smtClean="0">
                <a:latin typeface="Arial" charset="0"/>
              </a:rPr>
              <a:t>4. Het verwijderen van de afzetting </a:t>
            </a:r>
            <a:r>
              <a:rPr lang="nl-NL" sz="3200" dirty="0" smtClean="0">
                <a:latin typeface="Arial" charset="0"/>
              </a:rPr>
              <a:t>(1)</a:t>
            </a:r>
          </a:p>
        </p:txBody>
      </p:sp>
      <p:sp>
        <p:nvSpPr>
          <p:cNvPr id="33795" name="Rectangle 3"/>
          <p:cNvSpPr>
            <a:spLocks noGrp="1" noChangeArrowheads="1"/>
          </p:cNvSpPr>
          <p:nvPr>
            <p:ph type="body" idx="4294967295"/>
          </p:nvPr>
        </p:nvSpPr>
        <p:spPr>
          <a:xfrm>
            <a:off x="251521" y="1844824"/>
            <a:ext cx="7344816" cy="5013176"/>
          </a:xfrm>
        </p:spPr>
        <p:txBody>
          <a:bodyPr/>
          <a:lstStyle/>
          <a:p>
            <a:pPr eaLnBrk="1" hangingPunct="1">
              <a:spcBef>
                <a:spcPct val="0"/>
              </a:spcBef>
            </a:pPr>
            <a:r>
              <a:rPr lang="nl-NL" sz="2400" dirty="0" smtClean="0">
                <a:solidFill>
                  <a:srgbClr val="224736"/>
                </a:solidFill>
              </a:rPr>
              <a:t>Het verwijderen van de afzetting moet met de grootste zorg plaatsvinden. Er zijn vaste afspraken over de volgorde van het verwijderen.</a:t>
            </a:r>
          </a:p>
          <a:p>
            <a:pPr eaLnBrk="1" hangingPunct="1">
              <a:spcBef>
                <a:spcPct val="0"/>
              </a:spcBef>
            </a:pPr>
            <a:endParaRPr lang="nl-NL" sz="2400" dirty="0" smtClean="0">
              <a:solidFill>
                <a:srgbClr val="224736"/>
              </a:solidFill>
            </a:endParaRPr>
          </a:p>
          <a:p>
            <a:pPr eaLnBrk="1" hangingPunct="1">
              <a:spcBef>
                <a:spcPct val="0"/>
              </a:spcBef>
            </a:pPr>
            <a:r>
              <a:rPr lang="nl-NL" sz="2400" dirty="0" smtClean="0">
                <a:solidFill>
                  <a:srgbClr val="224736"/>
                </a:solidFill>
              </a:rPr>
              <a:t>Voor het verwijderen gelden de volgende aandachtspunten:</a:t>
            </a:r>
          </a:p>
          <a:p>
            <a:pPr lvl="1" eaLnBrk="1" hangingPunct="1">
              <a:spcBef>
                <a:spcPct val="0"/>
              </a:spcBef>
            </a:pPr>
            <a:r>
              <a:rPr lang="nl-NL" sz="2000" dirty="0" smtClean="0">
                <a:solidFill>
                  <a:srgbClr val="224736"/>
                </a:solidFill>
              </a:rPr>
              <a:t>Laat afzettingen niet onnodig lang staan. Na afloop van de werkzaamheden moeten deze worden verwijderd. Allereerst moet de uitvoerder aangeven dat je de afzettingen kunt afbreken.</a:t>
            </a:r>
          </a:p>
          <a:p>
            <a:pPr lvl="1" eaLnBrk="1" hangingPunct="1">
              <a:spcBef>
                <a:spcPct val="0"/>
              </a:spcBef>
            </a:pPr>
            <a:r>
              <a:rPr lang="nl-NL" sz="2000" dirty="0" smtClean="0">
                <a:solidFill>
                  <a:srgbClr val="224736"/>
                </a:solidFill>
              </a:rPr>
              <a:t>Gebruik bij het verwijderen de vaste volgorde:</a:t>
            </a:r>
          </a:p>
          <a:p>
            <a:pPr marL="457200" lvl="1" indent="0" eaLnBrk="1" hangingPunct="1">
              <a:spcBef>
                <a:spcPct val="0"/>
              </a:spcBef>
              <a:buNone/>
            </a:pPr>
            <a:r>
              <a:rPr lang="nl-NL" sz="2000" dirty="0" smtClean="0">
                <a:solidFill>
                  <a:srgbClr val="640064"/>
                </a:solidFill>
              </a:rPr>
              <a:t/>
            </a:r>
            <a:br>
              <a:rPr lang="nl-NL" sz="2000" dirty="0" smtClean="0">
                <a:solidFill>
                  <a:srgbClr val="640064"/>
                </a:solidFill>
              </a:rPr>
            </a:br>
            <a:r>
              <a:rPr lang="nl-NL" sz="2000" b="1" dirty="0" smtClean="0">
                <a:solidFill>
                  <a:srgbClr val="FF0000"/>
                </a:solidFill>
              </a:rPr>
              <a:t>van achteren naar voren en van binnen naar buiten</a:t>
            </a:r>
          </a:p>
          <a:p>
            <a:pPr lvl="1" eaLnBrk="1" hangingPunct="1">
              <a:spcBef>
                <a:spcPct val="0"/>
              </a:spcBef>
            </a:pPr>
            <a:endParaRPr lang="nl-NL" sz="2200" b="1" dirty="0" smtClean="0">
              <a:solidFill>
                <a:schemeClr val="accent2"/>
              </a:solidFill>
            </a:endParaRPr>
          </a:p>
          <a:p>
            <a:pPr lvl="1" eaLnBrk="1" hangingPunct="1">
              <a:spcBef>
                <a:spcPct val="0"/>
              </a:spcBef>
            </a:pPr>
            <a:endParaRPr lang="nl-NL" sz="2200" b="1" dirty="0" smtClean="0">
              <a:solidFill>
                <a:srgbClr val="610061"/>
              </a:solidFill>
            </a:endParaRPr>
          </a:p>
        </p:txBody>
      </p:sp>
      <p:sp>
        <p:nvSpPr>
          <p:cNvPr id="5" name="PIJL-RECHTS 4"/>
          <p:cNvSpPr/>
          <p:nvPr/>
        </p:nvSpPr>
        <p:spPr>
          <a:xfrm rot="10800000">
            <a:off x="2411760" y="6328617"/>
            <a:ext cx="977900" cy="412750"/>
          </a:xfrm>
          <a:prstGeom prst="rightArrow">
            <a:avLst/>
          </a:prstGeom>
          <a:solidFill>
            <a:srgbClr val="FF0000"/>
          </a:solidFill>
          <a:ln>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PIJL-RECHTS 5"/>
          <p:cNvSpPr/>
          <p:nvPr/>
        </p:nvSpPr>
        <p:spPr>
          <a:xfrm>
            <a:off x="3769073" y="6328617"/>
            <a:ext cx="977900" cy="412750"/>
          </a:xfrm>
          <a:prstGeom prst="rightArrow">
            <a:avLst/>
          </a:prstGeom>
          <a:solidFill>
            <a:srgbClr val="FF0000"/>
          </a:solidFill>
          <a:ln>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8215312" cy="1143000"/>
          </a:xfrm>
        </p:spPr>
        <p:txBody>
          <a:bodyPr>
            <a:normAutofit/>
          </a:bodyPr>
          <a:lstStyle/>
          <a:p>
            <a:pPr eaLnBrk="1" hangingPunct="1">
              <a:defRPr/>
            </a:pPr>
            <a:r>
              <a:rPr lang="nl-NL" sz="3200" b="1" dirty="0" smtClean="0">
                <a:latin typeface="Arial" charset="0"/>
              </a:rPr>
              <a:t>Hulpmiddelen voor                                   de verkeersveiligheid bij WIU </a:t>
            </a:r>
            <a:r>
              <a:rPr lang="nl-NL" sz="3200" dirty="0" smtClean="0">
                <a:latin typeface="Arial" charset="0"/>
              </a:rPr>
              <a:t>(1)</a:t>
            </a:r>
          </a:p>
        </p:txBody>
      </p:sp>
      <p:sp>
        <p:nvSpPr>
          <p:cNvPr id="34819" name="Rectangle 3"/>
          <p:cNvSpPr>
            <a:spLocks noGrp="1" noChangeArrowheads="1"/>
          </p:cNvSpPr>
          <p:nvPr>
            <p:ph type="body" idx="4294967295"/>
          </p:nvPr>
        </p:nvSpPr>
        <p:spPr>
          <a:xfrm>
            <a:off x="251520" y="1844824"/>
            <a:ext cx="7772400" cy="5013176"/>
          </a:xfrm>
        </p:spPr>
        <p:txBody>
          <a:bodyPr/>
          <a:lstStyle/>
          <a:p>
            <a:pPr eaLnBrk="1" hangingPunct="1">
              <a:spcBef>
                <a:spcPct val="0"/>
              </a:spcBef>
            </a:pPr>
            <a:r>
              <a:rPr lang="nl-NL" sz="2400" dirty="0" smtClean="0">
                <a:solidFill>
                  <a:srgbClr val="224736"/>
                </a:solidFill>
              </a:rPr>
              <a:t>Voor de aanduiding en bebakening worden diverse hulpmiddelen gebruikt. We onderscheiden:</a:t>
            </a:r>
          </a:p>
          <a:p>
            <a:pPr lvl="1" eaLnBrk="1" hangingPunct="1">
              <a:spcBef>
                <a:spcPct val="0"/>
              </a:spcBef>
            </a:pPr>
            <a:r>
              <a:rPr lang="nl-NL" sz="2000" dirty="0" smtClean="0">
                <a:solidFill>
                  <a:srgbClr val="224736"/>
                </a:solidFill>
              </a:rPr>
              <a:t>Verkeersborden</a:t>
            </a:r>
          </a:p>
          <a:p>
            <a:pPr lvl="1" eaLnBrk="1" hangingPunct="1">
              <a:spcBef>
                <a:spcPct val="0"/>
              </a:spcBef>
            </a:pPr>
            <a:r>
              <a:rPr lang="nl-NL" sz="2000" dirty="0" smtClean="0">
                <a:solidFill>
                  <a:srgbClr val="224736"/>
                </a:solidFill>
              </a:rPr>
              <a:t>Verkeerslichten</a:t>
            </a:r>
          </a:p>
          <a:p>
            <a:pPr lvl="1" eaLnBrk="1" hangingPunct="1">
              <a:spcBef>
                <a:spcPct val="0"/>
              </a:spcBef>
            </a:pPr>
            <a:r>
              <a:rPr lang="nl-NL" sz="2000" dirty="0" smtClean="0">
                <a:solidFill>
                  <a:srgbClr val="224736"/>
                </a:solidFill>
              </a:rPr>
              <a:t>Bebakeningmiddelen</a:t>
            </a:r>
          </a:p>
          <a:p>
            <a:pPr lvl="1" eaLnBrk="1" hangingPunct="1">
              <a:spcBef>
                <a:spcPct val="0"/>
              </a:spcBef>
            </a:pPr>
            <a:endParaRPr lang="nl-NL" sz="2200" dirty="0" smtClean="0">
              <a:solidFill>
                <a:srgbClr val="224736"/>
              </a:solidFill>
            </a:endParaRPr>
          </a:p>
          <a:p>
            <a:pPr eaLnBrk="1" hangingPunct="1">
              <a:spcBef>
                <a:spcPct val="0"/>
              </a:spcBef>
            </a:pPr>
            <a:r>
              <a:rPr lang="nl-NL" sz="2400" dirty="0" smtClean="0">
                <a:solidFill>
                  <a:srgbClr val="224736"/>
                </a:solidFill>
              </a:rPr>
              <a:t>Het Reglement Verkeersregels en Verkeerstekens (RVV) bepaalt waar verkeersborden aan moeten voldoen.</a:t>
            </a:r>
          </a:p>
          <a:p>
            <a:pPr eaLnBrk="1" hangingPunct="1">
              <a:spcBef>
                <a:spcPct val="0"/>
              </a:spcBef>
            </a:pPr>
            <a:endParaRPr lang="nl-NL" sz="2400" dirty="0" smtClean="0">
              <a:solidFill>
                <a:srgbClr val="224736"/>
              </a:solidFill>
            </a:endParaRPr>
          </a:p>
          <a:p>
            <a:pPr eaLnBrk="1" hangingPunct="1">
              <a:spcBef>
                <a:spcPct val="0"/>
              </a:spcBef>
            </a:pPr>
            <a:r>
              <a:rPr lang="nl-NL" sz="2400" dirty="0" smtClean="0">
                <a:solidFill>
                  <a:srgbClr val="224736"/>
                </a:solidFill>
              </a:rPr>
              <a:t>Verkeersborden moeten voldoen aan de NEN     norm 3381. Het zelf maken van RVV-borden is          niet toegestaan</a:t>
            </a:r>
          </a:p>
        </p:txBody>
      </p:sp>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8215312" cy="1143000"/>
          </a:xfrm>
        </p:spPr>
        <p:txBody>
          <a:bodyPr>
            <a:normAutofit fontScale="90000"/>
          </a:bodyPr>
          <a:lstStyle/>
          <a:p>
            <a:pPr eaLnBrk="1" hangingPunct="1">
              <a:defRPr/>
            </a:pPr>
            <a:r>
              <a:rPr lang="nl-NL" sz="3600" b="1" dirty="0" smtClean="0">
                <a:latin typeface="Arial" charset="0"/>
              </a:rPr>
              <a:t>Hulpmiddelen voor                                     de verkeersveiligheid bij WIU </a:t>
            </a:r>
            <a:r>
              <a:rPr lang="nl-NL" sz="3600" dirty="0" smtClean="0">
                <a:latin typeface="Arial" charset="0"/>
              </a:rPr>
              <a:t>(2)</a:t>
            </a:r>
            <a:endParaRPr lang="nl-NL" sz="3200" dirty="0" smtClean="0">
              <a:latin typeface="Arial" charset="0"/>
            </a:endParaRPr>
          </a:p>
        </p:txBody>
      </p:sp>
      <p:sp>
        <p:nvSpPr>
          <p:cNvPr id="35843" name="Rectangle 3"/>
          <p:cNvSpPr>
            <a:spLocks noGrp="1" noChangeArrowheads="1"/>
          </p:cNvSpPr>
          <p:nvPr>
            <p:ph type="body" idx="4294967295"/>
          </p:nvPr>
        </p:nvSpPr>
        <p:spPr>
          <a:xfrm>
            <a:off x="251521" y="1844824"/>
            <a:ext cx="7344816" cy="5013176"/>
          </a:xfrm>
        </p:spPr>
        <p:txBody>
          <a:bodyPr/>
          <a:lstStyle/>
          <a:p>
            <a:pPr eaLnBrk="1" hangingPunct="1">
              <a:spcBef>
                <a:spcPct val="0"/>
              </a:spcBef>
            </a:pPr>
            <a:r>
              <a:rPr lang="nl-NL" sz="2400" dirty="0" smtClean="0">
                <a:solidFill>
                  <a:srgbClr val="224736"/>
                </a:solidFill>
              </a:rPr>
              <a:t>Verkeersborden</a:t>
            </a:r>
          </a:p>
          <a:p>
            <a:pPr lvl="1"/>
            <a:r>
              <a:rPr lang="nl-NL" sz="2200" dirty="0" smtClean="0">
                <a:solidFill>
                  <a:srgbClr val="224736"/>
                </a:solidFill>
              </a:rPr>
              <a:t>Voor wegafzettingen worden verschillende soorten borden gebruikt:</a:t>
            </a:r>
          </a:p>
          <a:p>
            <a:pPr lvl="2"/>
            <a:r>
              <a:rPr lang="nl-NL" sz="2000" dirty="0" smtClean="0">
                <a:solidFill>
                  <a:srgbClr val="224736"/>
                </a:solidFill>
              </a:rPr>
              <a:t>Waarschuwingsborden</a:t>
            </a:r>
          </a:p>
          <a:p>
            <a:pPr lvl="2"/>
            <a:r>
              <a:rPr lang="nl-NL" sz="2000" dirty="0" smtClean="0">
                <a:solidFill>
                  <a:srgbClr val="224736"/>
                </a:solidFill>
              </a:rPr>
              <a:t>Verbodsborden</a:t>
            </a:r>
          </a:p>
          <a:p>
            <a:pPr lvl="2"/>
            <a:r>
              <a:rPr lang="nl-NL" sz="2000" dirty="0" smtClean="0">
                <a:solidFill>
                  <a:srgbClr val="224736"/>
                </a:solidFill>
              </a:rPr>
              <a:t>Gebodsborden</a:t>
            </a:r>
          </a:p>
          <a:p>
            <a:pPr lvl="1">
              <a:spcBef>
                <a:spcPts val="1200"/>
              </a:spcBef>
            </a:pPr>
            <a:r>
              <a:rPr lang="nl-NL" sz="2200" dirty="0" smtClean="0">
                <a:solidFill>
                  <a:srgbClr val="224736"/>
                </a:solidFill>
              </a:rPr>
              <a:t>Deze worden al dan niet ondersteund met onderborden of (voor) </a:t>
            </a:r>
            <a:r>
              <a:rPr lang="nl-NL" sz="2200" dirty="0" err="1" smtClean="0">
                <a:solidFill>
                  <a:srgbClr val="224736"/>
                </a:solidFill>
              </a:rPr>
              <a:t>aanduidingsborden</a:t>
            </a:r>
            <a:r>
              <a:rPr lang="nl-NL" sz="2200" dirty="0" smtClean="0">
                <a:solidFill>
                  <a:srgbClr val="224736"/>
                </a:solidFill>
              </a:rPr>
              <a:t>. </a:t>
            </a:r>
          </a:p>
          <a:p>
            <a:pPr lvl="1">
              <a:spcBef>
                <a:spcPts val="1200"/>
              </a:spcBef>
            </a:pPr>
            <a:r>
              <a:rPr lang="nl-NL" sz="2200" dirty="0" smtClean="0">
                <a:solidFill>
                  <a:srgbClr val="224736"/>
                </a:solidFill>
              </a:rPr>
              <a:t>Retro-reflectie bepaalt zichtbaarheid van verkeersborden</a:t>
            </a:r>
          </a:p>
          <a:p>
            <a:pPr lvl="1">
              <a:spcBef>
                <a:spcPts val="1200"/>
              </a:spcBef>
            </a:pPr>
            <a:r>
              <a:rPr lang="nl-NL" sz="2200" dirty="0" smtClean="0">
                <a:solidFill>
                  <a:srgbClr val="224736"/>
                </a:solidFill>
              </a:rPr>
              <a:t>Dubbel omgeslagen </a:t>
            </a:r>
            <a:r>
              <a:rPr lang="nl-NL" sz="2200" dirty="0" err="1" smtClean="0">
                <a:solidFill>
                  <a:srgbClr val="224736"/>
                </a:solidFill>
              </a:rPr>
              <a:t>bordrand</a:t>
            </a:r>
            <a:endParaRPr lang="nl-NL" sz="2200" dirty="0" smtClean="0">
              <a:solidFill>
                <a:srgbClr val="224736"/>
              </a:solidFill>
            </a:endParaRPr>
          </a:p>
        </p:txBody>
      </p:sp>
      <p:pic>
        <p:nvPicPr>
          <p:cNvPr id="35845" name="Picture 5" descr="liggende bo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149268">
            <a:off x="6003181" y="2897056"/>
            <a:ext cx="14176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557808"/>
            <a:ext cx="8215312" cy="1143000"/>
          </a:xfrm>
        </p:spPr>
        <p:txBody>
          <a:bodyPr>
            <a:normAutofit/>
          </a:bodyPr>
          <a:lstStyle/>
          <a:p>
            <a:pPr eaLnBrk="1" hangingPunct="1">
              <a:defRPr/>
            </a:pPr>
            <a:r>
              <a:rPr lang="nl-NL" sz="3200" b="1" dirty="0" smtClean="0">
                <a:latin typeface="Arial" charset="0"/>
              </a:rPr>
              <a:t>Hulpmiddelen voor                                    de verkeersveiligheid bij WIU </a:t>
            </a:r>
            <a:r>
              <a:rPr lang="nl-NL" sz="3200" dirty="0" smtClean="0">
                <a:latin typeface="Arial" charset="0"/>
              </a:rPr>
              <a:t>(3)</a:t>
            </a:r>
          </a:p>
        </p:txBody>
      </p:sp>
      <p:sp>
        <p:nvSpPr>
          <p:cNvPr id="36867" name="Rectangle 3"/>
          <p:cNvSpPr>
            <a:spLocks noGrp="1" noChangeArrowheads="1"/>
          </p:cNvSpPr>
          <p:nvPr>
            <p:ph type="body" idx="4294967295"/>
          </p:nvPr>
        </p:nvSpPr>
        <p:spPr>
          <a:xfrm>
            <a:off x="251521" y="1844824"/>
            <a:ext cx="7416824" cy="5013176"/>
          </a:xfrm>
        </p:spPr>
        <p:txBody>
          <a:bodyPr>
            <a:normAutofit/>
          </a:bodyPr>
          <a:lstStyle/>
          <a:p>
            <a:pPr eaLnBrk="1" hangingPunct="1">
              <a:spcBef>
                <a:spcPct val="0"/>
              </a:spcBef>
            </a:pPr>
            <a:r>
              <a:rPr lang="nl-NL" sz="2400" dirty="0" smtClean="0">
                <a:solidFill>
                  <a:srgbClr val="224736"/>
                </a:solidFill>
              </a:rPr>
              <a:t>Verkeersborden</a:t>
            </a:r>
          </a:p>
          <a:p>
            <a:pPr lvl="1">
              <a:spcBef>
                <a:spcPts val="1200"/>
              </a:spcBef>
            </a:pPr>
            <a:r>
              <a:rPr lang="nl-NL" sz="2200" dirty="0" smtClean="0">
                <a:solidFill>
                  <a:srgbClr val="224736"/>
                </a:solidFill>
              </a:rPr>
              <a:t>Wegdek tot onderkant bord:</a:t>
            </a:r>
          </a:p>
          <a:p>
            <a:pPr lvl="2"/>
            <a:r>
              <a:rPr lang="nl-NL" sz="2000" dirty="0" smtClean="0">
                <a:solidFill>
                  <a:srgbClr val="224736"/>
                </a:solidFill>
              </a:rPr>
              <a:t>Buiten bebouwde kom minimaal </a:t>
            </a:r>
            <a:r>
              <a:rPr lang="nl-NL" sz="2000" b="1" dirty="0" smtClean="0">
                <a:solidFill>
                  <a:srgbClr val="224736"/>
                </a:solidFill>
              </a:rPr>
              <a:t>1,2</a:t>
            </a:r>
            <a:r>
              <a:rPr lang="nl-NL" sz="2000" dirty="0" smtClean="0">
                <a:solidFill>
                  <a:srgbClr val="224736"/>
                </a:solidFill>
              </a:rPr>
              <a:t> m</a:t>
            </a:r>
          </a:p>
          <a:p>
            <a:pPr lvl="2"/>
            <a:r>
              <a:rPr lang="nl-NL" sz="2000" dirty="0" smtClean="0">
                <a:solidFill>
                  <a:srgbClr val="224736"/>
                </a:solidFill>
              </a:rPr>
              <a:t>Binnen bebouwde kom minimaal </a:t>
            </a:r>
            <a:r>
              <a:rPr lang="nl-NL" sz="2000" b="1" dirty="0" smtClean="0">
                <a:solidFill>
                  <a:srgbClr val="224736"/>
                </a:solidFill>
              </a:rPr>
              <a:t>2,2</a:t>
            </a:r>
            <a:r>
              <a:rPr lang="nl-NL" sz="2000" dirty="0" smtClean="0">
                <a:solidFill>
                  <a:srgbClr val="224736"/>
                </a:solidFill>
              </a:rPr>
              <a:t> m, soms </a:t>
            </a:r>
            <a:r>
              <a:rPr lang="nl-NL" sz="2000" b="1" dirty="0" smtClean="0">
                <a:solidFill>
                  <a:srgbClr val="224736"/>
                </a:solidFill>
              </a:rPr>
              <a:t>1,2</a:t>
            </a:r>
            <a:r>
              <a:rPr lang="nl-NL" sz="2000" dirty="0" smtClean="0">
                <a:solidFill>
                  <a:srgbClr val="224736"/>
                </a:solidFill>
              </a:rPr>
              <a:t> m</a:t>
            </a:r>
            <a:endParaRPr lang="nl-NL" sz="2000" b="1" dirty="0" smtClean="0">
              <a:solidFill>
                <a:srgbClr val="224736"/>
              </a:solidFill>
            </a:endParaRPr>
          </a:p>
          <a:p>
            <a:pPr lvl="1">
              <a:spcBef>
                <a:spcPts val="1200"/>
              </a:spcBef>
            </a:pPr>
            <a:r>
              <a:rPr lang="nl-NL" sz="2200" dirty="0" smtClean="0">
                <a:solidFill>
                  <a:srgbClr val="224736"/>
                </a:solidFill>
              </a:rPr>
              <a:t>Plaatsing moet haaks op de weg en niet te dicht op de rand:</a:t>
            </a:r>
          </a:p>
          <a:p>
            <a:pPr lvl="2"/>
            <a:r>
              <a:rPr lang="nl-NL" sz="2000" dirty="0" smtClean="0">
                <a:solidFill>
                  <a:srgbClr val="224736"/>
                </a:solidFill>
              </a:rPr>
              <a:t>Binnen bebouwde kom </a:t>
            </a:r>
            <a:r>
              <a:rPr lang="nl-NL" sz="2000" b="1" dirty="0" smtClean="0">
                <a:solidFill>
                  <a:srgbClr val="224736"/>
                </a:solidFill>
              </a:rPr>
              <a:t>0,6</a:t>
            </a:r>
            <a:r>
              <a:rPr lang="nl-NL" sz="2000" dirty="0" smtClean="0">
                <a:solidFill>
                  <a:srgbClr val="224736"/>
                </a:solidFill>
              </a:rPr>
              <a:t> m</a:t>
            </a:r>
          </a:p>
          <a:p>
            <a:pPr lvl="2"/>
            <a:r>
              <a:rPr lang="nl-NL" sz="2000" dirty="0" smtClean="0">
                <a:solidFill>
                  <a:srgbClr val="224736"/>
                </a:solidFill>
              </a:rPr>
              <a:t>Buiten de bebouwde kom </a:t>
            </a:r>
            <a:r>
              <a:rPr lang="nl-NL" sz="2000" b="1" dirty="0" smtClean="0">
                <a:solidFill>
                  <a:srgbClr val="224736"/>
                </a:solidFill>
              </a:rPr>
              <a:t>1,8</a:t>
            </a:r>
            <a:r>
              <a:rPr lang="nl-NL" sz="2000" dirty="0" smtClean="0">
                <a:solidFill>
                  <a:srgbClr val="224736"/>
                </a:solidFill>
              </a:rPr>
              <a:t> m</a:t>
            </a:r>
          </a:p>
          <a:p>
            <a:pPr lvl="1">
              <a:spcBef>
                <a:spcPts val="1200"/>
              </a:spcBef>
            </a:pPr>
            <a:r>
              <a:rPr lang="nl-NL" sz="2200" dirty="0" smtClean="0">
                <a:solidFill>
                  <a:srgbClr val="224736"/>
                </a:solidFill>
              </a:rPr>
              <a:t>Borden moeten schoon en onbeschadigd zijn</a:t>
            </a:r>
          </a:p>
          <a:p>
            <a:pPr lvl="1">
              <a:spcBef>
                <a:spcPts val="1200"/>
              </a:spcBef>
            </a:pPr>
            <a:r>
              <a:rPr lang="nl-NL" sz="2200" dirty="0" smtClean="0">
                <a:solidFill>
                  <a:srgbClr val="224736"/>
                </a:solidFill>
              </a:rPr>
              <a:t>Borden mogen niet onnodig lang blijven staan</a:t>
            </a:r>
          </a:p>
        </p:txBody>
      </p:sp>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7" descr="tijdelijk verkeerslic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62225"/>
            <a:ext cx="8699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539552" y="557808"/>
            <a:ext cx="8215312" cy="1143000"/>
          </a:xfrm>
        </p:spPr>
        <p:txBody>
          <a:bodyPr>
            <a:normAutofit/>
          </a:bodyPr>
          <a:lstStyle/>
          <a:p>
            <a:pPr eaLnBrk="1" hangingPunct="1">
              <a:defRPr/>
            </a:pPr>
            <a:r>
              <a:rPr lang="nl-NL" sz="3200" b="1" dirty="0" smtClean="0">
                <a:latin typeface="Arial" charset="0"/>
              </a:rPr>
              <a:t>Hulpmiddelen voor                                   de verkeersveiligheid bij WIU </a:t>
            </a:r>
            <a:r>
              <a:rPr lang="nl-NL" sz="3200" dirty="0" smtClean="0">
                <a:latin typeface="Arial" charset="0"/>
              </a:rPr>
              <a:t>(4)</a:t>
            </a:r>
          </a:p>
        </p:txBody>
      </p:sp>
      <p:sp>
        <p:nvSpPr>
          <p:cNvPr id="37891" name="Rectangle 3"/>
          <p:cNvSpPr>
            <a:spLocks noGrp="1" noChangeArrowheads="1"/>
          </p:cNvSpPr>
          <p:nvPr>
            <p:ph type="body" idx="4294967295"/>
          </p:nvPr>
        </p:nvSpPr>
        <p:spPr>
          <a:xfrm>
            <a:off x="251520" y="1844824"/>
            <a:ext cx="7416824" cy="5013176"/>
          </a:xfrm>
        </p:spPr>
        <p:txBody>
          <a:bodyPr/>
          <a:lstStyle/>
          <a:p>
            <a:r>
              <a:rPr lang="nl-NL" sz="2400" dirty="0" smtClean="0">
                <a:solidFill>
                  <a:srgbClr val="224736"/>
                </a:solidFill>
              </a:rPr>
              <a:t>Verkeerslichten</a:t>
            </a:r>
          </a:p>
          <a:p>
            <a:pPr lvl="1"/>
            <a:r>
              <a:rPr lang="nl-NL" sz="2200" dirty="0" smtClean="0">
                <a:solidFill>
                  <a:srgbClr val="224736"/>
                </a:solidFill>
              </a:rPr>
              <a:t>Het gebruik van verkeerslichten als tijdelijke maatregel is aan regels gebonden. </a:t>
            </a:r>
          </a:p>
          <a:p>
            <a:pPr>
              <a:buFont typeface="Wingdings" pitchFamily="2" charset="2"/>
              <a:buNone/>
            </a:pPr>
            <a:r>
              <a:rPr lang="nl-NL" sz="2200" dirty="0" smtClean="0">
                <a:solidFill>
                  <a:srgbClr val="224736"/>
                </a:solidFill>
              </a:rPr>
              <a:t>		</a:t>
            </a:r>
            <a:r>
              <a:rPr lang="nl-NL" sz="2000" dirty="0" smtClean="0">
                <a:solidFill>
                  <a:srgbClr val="224736"/>
                </a:solidFill>
              </a:rPr>
              <a:t>De wegbeheerder moet op de hoogte zijn van de 	plaatsing en instelling. </a:t>
            </a:r>
          </a:p>
          <a:p>
            <a:pPr>
              <a:buFont typeface="Wingdings" pitchFamily="2" charset="2"/>
              <a:buNone/>
            </a:pPr>
            <a:r>
              <a:rPr lang="nl-NL" sz="2000" dirty="0" smtClean="0">
                <a:solidFill>
                  <a:srgbClr val="224736"/>
                </a:solidFill>
              </a:rPr>
              <a:t>		De lengte van het </a:t>
            </a:r>
            <a:r>
              <a:rPr lang="nl-NL" sz="2000" dirty="0" err="1" smtClean="0">
                <a:solidFill>
                  <a:srgbClr val="224736"/>
                </a:solidFill>
              </a:rPr>
              <a:t>werkvak</a:t>
            </a:r>
            <a:r>
              <a:rPr lang="nl-NL" sz="2000" dirty="0" smtClean="0">
                <a:solidFill>
                  <a:srgbClr val="224736"/>
                </a:solidFill>
              </a:rPr>
              <a:t>, de verkeersintensiteit en 	het overzicht van het tegemoetkomend verkeer 		bepalen het gebruik van verkeerslichten.</a:t>
            </a:r>
          </a:p>
          <a:p>
            <a:pPr eaLnBrk="1" hangingPunct="1">
              <a:spcBef>
                <a:spcPct val="0"/>
              </a:spcBef>
            </a:pPr>
            <a:endParaRPr lang="nl-NL" sz="2200" dirty="0" smtClean="0">
              <a:solidFill>
                <a:srgbClr val="640064"/>
              </a:solidFill>
            </a:endParaRPr>
          </a:p>
        </p:txBody>
      </p:sp>
      <p:pic>
        <p:nvPicPr>
          <p:cNvPr id="37893" name="Picture 8" descr="stoplich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002" y="5058952"/>
            <a:ext cx="2046929"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kstvak 6"/>
          <p:cNvSpPr txBox="1">
            <a:spLocks noChangeArrowheads="1"/>
          </p:cNvSpPr>
          <p:nvPr/>
        </p:nvSpPr>
        <p:spPr bwMode="auto">
          <a:xfrm>
            <a:off x="1259632" y="6286500"/>
            <a:ext cx="261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400" i="1" dirty="0">
                <a:solidFill>
                  <a:srgbClr val="224736"/>
                </a:solidFill>
              </a:rPr>
              <a:t>tijdelijk draadloos verkeerslicht</a:t>
            </a:r>
          </a:p>
        </p:txBody>
      </p:sp>
    </p:spTree>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7" name="Picture 5" descr="roodwitli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36" y="5157352"/>
            <a:ext cx="111158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533152" y="557808"/>
            <a:ext cx="8215312" cy="1143000"/>
          </a:xfrm>
        </p:spPr>
        <p:txBody>
          <a:bodyPr>
            <a:normAutofit/>
          </a:bodyPr>
          <a:lstStyle/>
          <a:p>
            <a:pPr eaLnBrk="1" hangingPunct="1">
              <a:defRPr/>
            </a:pPr>
            <a:r>
              <a:rPr lang="nl-NL" sz="3200" b="1" dirty="0" smtClean="0">
                <a:latin typeface="Arial" charset="0"/>
              </a:rPr>
              <a:t>Hulpmiddelen voor                                   de verkeersveiligheid bij WIU </a:t>
            </a:r>
            <a:r>
              <a:rPr lang="nl-NL" sz="3200" dirty="0" smtClean="0">
                <a:latin typeface="Arial" charset="0"/>
              </a:rPr>
              <a:t>(5)</a:t>
            </a:r>
          </a:p>
        </p:txBody>
      </p:sp>
      <p:sp>
        <p:nvSpPr>
          <p:cNvPr id="168963" name="Rectangle 3"/>
          <p:cNvSpPr>
            <a:spLocks noGrp="1" noChangeArrowheads="1"/>
          </p:cNvSpPr>
          <p:nvPr>
            <p:ph type="body" idx="4294967295"/>
          </p:nvPr>
        </p:nvSpPr>
        <p:spPr>
          <a:xfrm>
            <a:off x="-36512" y="1872183"/>
            <a:ext cx="7632848" cy="5229225"/>
          </a:xfrm>
        </p:spPr>
        <p:txBody>
          <a:bodyPr/>
          <a:lstStyle/>
          <a:p>
            <a:pPr marL="534988" indent="-357188" eaLnBrk="1" hangingPunct="1">
              <a:spcBef>
                <a:spcPct val="0"/>
              </a:spcBef>
            </a:pPr>
            <a:r>
              <a:rPr lang="nl-NL" sz="2400" dirty="0" smtClean="0">
                <a:solidFill>
                  <a:srgbClr val="224736"/>
                </a:solidFill>
              </a:rPr>
              <a:t>Bebakeningsmiddelen</a:t>
            </a:r>
          </a:p>
          <a:p>
            <a:pPr lvl="1"/>
            <a:r>
              <a:rPr lang="nl-NL" sz="2200" dirty="0" smtClean="0">
                <a:solidFill>
                  <a:srgbClr val="224736"/>
                </a:solidFill>
              </a:rPr>
              <a:t>Bebakeningsmiddelen hebben ten doel de wegwerker te beschermen en het verkeer te geleiden. </a:t>
            </a:r>
            <a:br>
              <a:rPr lang="nl-NL" sz="2200" dirty="0" smtClean="0">
                <a:solidFill>
                  <a:srgbClr val="224736"/>
                </a:solidFill>
              </a:rPr>
            </a:br>
            <a:r>
              <a:rPr lang="nl-NL" sz="2200" dirty="0" smtClean="0">
                <a:solidFill>
                  <a:srgbClr val="224736"/>
                </a:solidFill>
              </a:rPr>
              <a:t>De meest gebruikte bebakeningsmiddelen zijn: …</a:t>
            </a:r>
          </a:p>
          <a:p>
            <a:pPr lvl="2"/>
            <a:r>
              <a:rPr lang="nl-NL" sz="2000" dirty="0" err="1" smtClean="0">
                <a:solidFill>
                  <a:srgbClr val="224736"/>
                </a:solidFill>
              </a:rPr>
              <a:t>geleidebakens</a:t>
            </a:r>
            <a:endParaRPr lang="nl-NL" sz="2000" dirty="0" smtClean="0">
              <a:solidFill>
                <a:srgbClr val="224736"/>
              </a:solidFill>
            </a:endParaRPr>
          </a:p>
          <a:p>
            <a:pPr lvl="2"/>
            <a:r>
              <a:rPr lang="nl-NL" sz="2000" dirty="0" smtClean="0">
                <a:solidFill>
                  <a:srgbClr val="224736"/>
                </a:solidFill>
              </a:rPr>
              <a:t>kegels, minimaal 75 cm hoog</a:t>
            </a:r>
          </a:p>
          <a:p>
            <a:pPr lvl="2"/>
            <a:r>
              <a:rPr lang="nl-NL" sz="2000" dirty="0" smtClean="0">
                <a:solidFill>
                  <a:srgbClr val="224736"/>
                </a:solidFill>
              </a:rPr>
              <a:t>waarschuwingshekken</a:t>
            </a:r>
          </a:p>
          <a:p>
            <a:pPr lvl="2"/>
            <a:r>
              <a:rPr lang="nl-NL" sz="2000" dirty="0" smtClean="0">
                <a:solidFill>
                  <a:srgbClr val="224736"/>
                </a:solidFill>
              </a:rPr>
              <a:t>mobiele afzettingen en actiewagens</a:t>
            </a:r>
          </a:p>
          <a:p>
            <a:pPr lvl="2"/>
            <a:r>
              <a:rPr lang="nl-NL" sz="2000" dirty="0" smtClean="0">
                <a:solidFill>
                  <a:srgbClr val="224736"/>
                </a:solidFill>
              </a:rPr>
              <a:t>markeringslinten, alleen in voetgangersgebied</a:t>
            </a:r>
          </a:p>
          <a:p>
            <a:pPr lvl="2"/>
            <a:r>
              <a:rPr lang="nl-NL" sz="2000" dirty="0" smtClean="0">
                <a:solidFill>
                  <a:srgbClr val="224736"/>
                </a:solidFill>
              </a:rPr>
              <a:t>andreasstrip</a:t>
            </a:r>
          </a:p>
          <a:p>
            <a:pPr lvl="2"/>
            <a:r>
              <a:rPr lang="nl-NL" sz="2000" dirty="0" err="1" smtClean="0">
                <a:solidFill>
                  <a:srgbClr val="224736"/>
                </a:solidFill>
              </a:rPr>
              <a:t>barriërs</a:t>
            </a:r>
            <a:endParaRPr lang="nl-NL" sz="2000" dirty="0" smtClean="0">
              <a:solidFill>
                <a:srgbClr val="224736"/>
              </a:solidFill>
            </a:endParaRPr>
          </a:p>
          <a:p>
            <a:pPr lvl="2"/>
            <a:r>
              <a:rPr lang="nl-NL" sz="2000" dirty="0" smtClean="0">
                <a:solidFill>
                  <a:srgbClr val="224736"/>
                </a:solidFill>
              </a:rPr>
              <a:t>obstakelverlichting en knipperlichten</a:t>
            </a:r>
          </a:p>
        </p:txBody>
      </p:sp>
      <p:pic>
        <p:nvPicPr>
          <p:cNvPr id="38918" name="Picture 7" descr="wegbebakening-5-gro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70598">
            <a:off x="6083709" y="3444791"/>
            <a:ext cx="945000" cy="12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7" name="Actieknop: Informatie 6">
            <a:hlinkClick r:id="rId4" action="ppaction://program" highlightClick="1"/>
          </p:cNvPr>
          <p:cNvSpPr/>
          <p:nvPr/>
        </p:nvSpPr>
        <p:spPr>
          <a:xfrm>
            <a:off x="2833489" y="522920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38920" name="Picture 9" descr="http://www.brabantsdagblad.nl/multimedia/archive/01119/JR-1112_111956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00395">
            <a:off x="5851837" y="5464575"/>
            <a:ext cx="1439142" cy="10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38921" name="Picture 11" descr="Aannemer InfrA2 heeft bij rivier de Aa nog een kleine voorraad barriers staan. Foto Joris Roes/BD">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06881">
            <a:off x="5850220" y="5463342"/>
            <a:ext cx="1440000" cy="10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10" name="Actieknop: Informatie 9">
            <a:hlinkClick r:id="rId8" action="ppaction://program" highlightClick="1"/>
          </p:cNvPr>
          <p:cNvSpPr/>
          <p:nvPr/>
        </p:nvSpPr>
        <p:spPr>
          <a:xfrm>
            <a:off x="4633689" y="378904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1" name="Actieknop: Informatie 10">
            <a:hlinkClick r:id="rId9" action="ppaction://program" highlightClick="1"/>
          </p:cNvPr>
          <p:cNvSpPr/>
          <p:nvPr/>
        </p:nvSpPr>
        <p:spPr>
          <a:xfrm>
            <a:off x="2339752" y="566353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963">
                                            <p:txEl>
                                              <p:pRg st="2" end="2"/>
                                            </p:txEl>
                                          </p:spTgt>
                                        </p:tgtEl>
                                        <p:attrNameLst>
                                          <p:attrName>style.visibility</p:attrName>
                                        </p:attrNameLst>
                                      </p:cBhvr>
                                      <p:to>
                                        <p:strVal val="visible"/>
                                      </p:to>
                                    </p:set>
                                    <p:anim calcmode="lin" valueType="num">
                                      <p:cBhvr additive="base">
                                        <p:cTn id="7" dur="2000" fill="hold"/>
                                        <p:tgtEl>
                                          <p:spTgt spid="16896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896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8963">
                                            <p:txEl>
                                              <p:pRg st="3" end="3"/>
                                            </p:txEl>
                                          </p:spTgt>
                                        </p:tgtEl>
                                        <p:attrNameLst>
                                          <p:attrName>style.visibility</p:attrName>
                                        </p:attrNameLst>
                                      </p:cBhvr>
                                      <p:to>
                                        <p:strVal val="visible"/>
                                      </p:to>
                                    </p:set>
                                    <p:anim calcmode="lin" valueType="num">
                                      <p:cBhvr additive="base">
                                        <p:cTn id="11" dur="20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896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8963">
                                            <p:txEl>
                                              <p:pRg st="4" end="4"/>
                                            </p:txEl>
                                          </p:spTgt>
                                        </p:tgtEl>
                                        <p:attrNameLst>
                                          <p:attrName>style.visibility</p:attrName>
                                        </p:attrNameLst>
                                      </p:cBhvr>
                                      <p:to>
                                        <p:strVal val="visible"/>
                                      </p:to>
                                    </p:set>
                                    <p:anim calcmode="lin" valueType="num">
                                      <p:cBhvr additive="base">
                                        <p:cTn id="15" dur="20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896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8963">
                                            <p:txEl>
                                              <p:pRg st="5" end="5"/>
                                            </p:txEl>
                                          </p:spTgt>
                                        </p:tgtEl>
                                        <p:attrNameLst>
                                          <p:attrName>style.visibility</p:attrName>
                                        </p:attrNameLst>
                                      </p:cBhvr>
                                      <p:to>
                                        <p:strVal val="visible"/>
                                      </p:to>
                                    </p:set>
                                    <p:anim calcmode="lin" valueType="num">
                                      <p:cBhvr additive="base">
                                        <p:cTn id="19" dur="2000" fill="hold"/>
                                        <p:tgtEl>
                                          <p:spTgt spid="16896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896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8963">
                                            <p:txEl>
                                              <p:pRg st="6" end="6"/>
                                            </p:txEl>
                                          </p:spTgt>
                                        </p:tgtEl>
                                        <p:attrNameLst>
                                          <p:attrName>style.visibility</p:attrName>
                                        </p:attrNameLst>
                                      </p:cBhvr>
                                      <p:to>
                                        <p:strVal val="visible"/>
                                      </p:to>
                                    </p:set>
                                    <p:anim calcmode="lin" valueType="num">
                                      <p:cBhvr additive="base">
                                        <p:cTn id="23" dur="2000" fill="hold"/>
                                        <p:tgtEl>
                                          <p:spTgt spid="16896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896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8963">
                                            <p:txEl>
                                              <p:pRg st="7" end="7"/>
                                            </p:txEl>
                                          </p:spTgt>
                                        </p:tgtEl>
                                        <p:attrNameLst>
                                          <p:attrName>style.visibility</p:attrName>
                                        </p:attrNameLst>
                                      </p:cBhvr>
                                      <p:to>
                                        <p:strVal val="visible"/>
                                      </p:to>
                                    </p:set>
                                    <p:anim calcmode="lin" valueType="num">
                                      <p:cBhvr additive="base">
                                        <p:cTn id="27" dur="2000" fill="hold"/>
                                        <p:tgtEl>
                                          <p:spTgt spid="168963">
                                            <p:txEl>
                                              <p:pRg st="7" end="7"/>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896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8963">
                                            <p:txEl>
                                              <p:pRg st="8" end="8"/>
                                            </p:txEl>
                                          </p:spTgt>
                                        </p:tgtEl>
                                        <p:attrNameLst>
                                          <p:attrName>style.visibility</p:attrName>
                                        </p:attrNameLst>
                                      </p:cBhvr>
                                      <p:to>
                                        <p:strVal val="visible"/>
                                      </p:to>
                                    </p:set>
                                    <p:anim calcmode="lin" valueType="num">
                                      <p:cBhvr additive="base">
                                        <p:cTn id="31" dur="2000" fill="hold"/>
                                        <p:tgtEl>
                                          <p:spTgt spid="168963">
                                            <p:txEl>
                                              <p:pRg st="8" end="8"/>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896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8963">
                                            <p:txEl>
                                              <p:pRg st="9" end="9"/>
                                            </p:txEl>
                                          </p:spTgt>
                                        </p:tgtEl>
                                        <p:attrNameLst>
                                          <p:attrName>style.visibility</p:attrName>
                                        </p:attrNameLst>
                                      </p:cBhvr>
                                      <p:to>
                                        <p:strVal val="visible"/>
                                      </p:to>
                                    </p:set>
                                    <p:anim calcmode="lin" valueType="num">
                                      <p:cBhvr additive="base">
                                        <p:cTn id="35" dur="2000" fill="hold"/>
                                        <p:tgtEl>
                                          <p:spTgt spid="168963">
                                            <p:txEl>
                                              <p:pRg st="9" end="9"/>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896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6" descr="D:\1. AOC-OOST\LESMATERIAAL\Cursus Veilig werken langs de weg\Veiligheidshesj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18122">
            <a:off x="5441021" y="3910181"/>
            <a:ext cx="185987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idx="4294967295"/>
          </p:nvPr>
        </p:nvSpPr>
        <p:spPr>
          <a:xfrm>
            <a:off x="539552" y="332656"/>
            <a:ext cx="8215312" cy="1143000"/>
          </a:xfrm>
        </p:spPr>
        <p:txBody>
          <a:bodyPr>
            <a:normAutofit/>
          </a:bodyPr>
          <a:lstStyle/>
          <a:p>
            <a:pPr eaLnBrk="1" hangingPunct="1">
              <a:defRPr/>
            </a:pPr>
            <a:r>
              <a:rPr lang="nl-NL" sz="2800" b="1" dirty="0" smtClean="0">
                <a:latin typeface="Arial" charset="0"/>
              </a:rPr>
              <a:t>Persoonlijke beschermingsmiddelen </a:t>
            </a:r>
            <a:r>
              <a:rPr lang="nl-NL" sz="2800" dirty="0" smtClean="0">
                <a:latin typeface="Arial" charset="0"/>
              </a:rPr>
              <a:t>(1)</a:t>
            </a:r>
          </a:p>
        </p:txBody>
      </p:sp>
      <p:sp>
        <p:nvSpPr>
          <p:cNvPr id="39939" name="Rectangle 3"/>
          <p:cNvSpPr>
            <a:spLocks noGrp="1" noChangeArrowheads="1"/>
          </p:cNvSpPr>
          <p:nvPr>
            <p:ph type="body" idx="4294967295"/>
          </p:nvPr>
        </p:nvSpPr>
        <p:spPr>
          <a:xfrm>
            <a:off x="251521" y="1772816"/>
            <a:ext cx="6912767" cy="5013176"/>
          </a:xfrm>
        </p:spPr>
        <p:txBody>
          <a:bodyPr/>
          <a:lstStyle/>
          <a:p>
            <a:pPr eaLnBrk="1" hangingPunct="1">
              <a:spcBef>
                <a:spcPts val="1200"/>
              </a:spcBef>
            </a:pPr>
            <a:r>
              <a:rPr lang="nl-NL" sz="2400" dirty="0" smtClean="0">
                <a:solidFill>
                  <a:srgbClr val="FF0000"/>
                </a:solidFill>
              </a:rPr>
              <a:t>Bij goede afzettingen hoort ook het gebruik van goedgekeurde </a:t>
            </a:r>
            <a:r>
              <a:rPr lang="nl-NL" sz="2400" dirty="0" err="1" smtClean="0">
                <a:solidFill>
                  <a:srgbClr val="FF0000"/>
                </a:solidFill>
              </a:rPr>
              <a:t>PBM’s</a:t>
            </a:r>
            <a:r>
              <a:rPr lang="nl-NL" sz="2400" dirty="0" smtClean="0">
                <a:solidFill>
                  <a:srgbClr val="FF0000"/>
                </a:solidFill>
              </a:rPr>
              <a:t>. Klasse 2.</a:t>
            </a:r>
          </a:p>
          <a:p>
            <a:pPr>
              <a:spcBef>
                <a:spcPts val="1200"/>
              </a:spcBef>
            </a:pPr>
            <a:r>
              <a:rPr lang="nl-NL" sz="2400" dirty="0" smtClean="0">
                <a:solidFill>
                  <a:srgbClr val="224736"/>
                </a:solidFill>
              </a:rPr>
              <a:t>In de Europese norm (NEN-EN 471) staat beschreven waar goedgekeurde veiligheidskleding aan moet voldoen            (deze informatie moet vermeld zijn                 op het label in de veiligheidskleding). </a:t>
            </a:r>
          </a:p>
          <a:p>
            <a:pPr>
              <a:spcBef>
                <a:spcPts val="1200"/>
              </a:spcBef>
            </a:pPr>
            <a:r>
              <a:rPr lang="nl-NL" sz="2400" dirty="0" smtClean="0">
                <a:solidFill>
                  <a:srgbClr val="224736"/>
                </a:solidFill>
              </a:rPr>
              <a:t>RAW-Standaard 2010,                                     paragraaf  01.12.04</a:t>
            </a:r>
          </a:p>
          <a:p>
            <a:pPr>
              <a:spcBef>
                <a:spcPts val="1200"/>
              </a:spcBef>
            </a:pPr>
            <a:r>
              <a:rPr lang="nl-NL" sz="2400" dirty="0" smtClean="0">
                <a:solidFill>
                  <a:srgbClr val="224736"/>
                </a:solidFill>
              </a:rPr>
              <a:t>Voor werkzaamheden aan autosnelwegen heeft Rijkswaterstaat (RWS) aanvullende eisen opgesteld.</a:t>
            </a:r>
          </a:p>
          <a:p>
            <a:pPr eaLnBrk="1" hangingPunct="1">
              <a:spcBef>
                <a:spcPct val="0"/>
              </a:spcBef>
            </a:pPr>
            <a:endParaRPr lang="nl-NL" sz="2400" dirty="0" smtClean="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251521" y="1844824"/>
            <a:ext cx="7344816" cy="5013176"/>
          </a:xfrm>
        </p:spPr>
        <p:txBody>
          <a:bodyPr>
            <a:normAutofit lnSpcReduction="10000"/>
          </a:bodyPr>
          <a:lstStyle/>
          <a:p>
            <a:pPr eaLnBrk="1" hangingPunct="1">
              <a:lnSpc>
                <a:spcPct val="110000"/>
              </a:lnSpc>
              <a:spcBef>
                <a:spcPts val="600"/>
              </a:spcBef>
            </a:pPr>
            <a:r>
              <a:rPr lang="nl-NL" sz="2400" dirty="0" smtClean="0">
                <a:solidFill>
                  <a:srgbClr val="224736"/>
                </a:solidFill>
              </a:rPr>
              <a:t>De verantwoordelijkheid voor het dragen van veiligheidskleding ligt bij de werkgever en de werknemer.</a:t>
            </a:r>
          </a:p>
          <a:p>
            <a:pPr eaLnBrk="1" hangingPunct="1">
              <a:lnSpc>
                <a:spcPct val="110000"/>
              </a:lnSpc>
              <a:spcBef>
                <a:spcPts val="600"/>
              </a:spcBef>
              <a:buFont typeface="Wingdings" pitchFamily="2" charset="2"/>
              <a:buNone/>
            </a:pPr>
            <a:r>
              <a:rPr lang="nl-NL" sz="2400" dirty="0" smtClean="0">
                <a:solidFill>
                  <a:srgbClr val="224736"/>
                </a:solidFill>
              </a:rPr>
              <a:t>	De werkgever is volgens de </a:t>
            </a:r>
            <a:r>
              <a:rPr lang="nl-NL" sz="2400" dirty="0" err="1" smtClean="0">
                <a:solidFill>
                  <a:srgbClr val="224736"/>
                </a:solidFill>
              </a:rPr>
              <a:t>Arbo-wet</a:t>
            </a:r>
            <a:r>
              <a:rPr lang="nl-NL" sz="2400" dirty="0" smtClean="0">
                <a:solidFill>
                  <a:srgbClr val="224736"/>
                </a:solidFill>
              </a:rPr>
              <a:t> verplicht veiligheidskleding te verstrekken.</a:t>
            </a:r>
          </a:p>
          <a:p>
            <a:pPr eaLnBrk="1" hangingPunct="1">
              <a:lnSpc>
                <a:spcPct val="110000"/>
              </a:lnSpc>
              <a:spcBef>
                <a:spcPts val="600"/>
              </a:spcBef>
            </a:pPr>
            <a:r>
              <a:rPr lang="nl-NL" sz="2400" dirty="0" smtClean="0">
                <a:solidFill>
                  <a:srgbClr val="224736"/>
                </a:solidFill>
              </a:rPr>
              <a:t>De werknemer is verplicht deze te dragen. </a:t>
            </a:r>
          </a:p>
          <a:p>
            <a:pPr eaLnBrk="1" hangingPunct="1">
              <a:lnSpc>
                <a:spcPct val="110000"/>
              </a:lnSpc>
              <a:spcBef>
                <a:spcPts val="600"/>
              </a:spcBef>
            </a:pPr>
            <a:r>
              <a:rPr lang="nl-NL" sz="2400" dirty="0" smtClean="0">
                <a:solidFill>
                  <a:srgbClr val="224736"/>
                </a:solidFill>
              </a:rPr>
              <a:t>Het niet dragen van PBM kan reden                         zijn tot ontslag.</a:t>
            </a:r>
          </a:p>
          <a:p>
            <a:pPr eaLnBrk="1" hangingPunct="1">
              <a:lnSpc>
                <a:spcPct val="110000"/>
              </a:lnSpc>
              <a:spcBef>
                <a:spcPts val="600"/>
              </a:spcBef>
            </a:pPr>
            <a:r>
              <a:rPr lang="nl-NL" sz="2400" dirty="0" smtClean="0">
                <a:solidFill>
                  <a:srgbClr val="224736"/>
                </a:solidFill>
              </a:rPr>
              <a:t>De arbeidsinspectie kan een boete opleggen wanneer je geen veiligheidskleding draagt.</a:t>
            </a:r>
          </a:p>
          <a:p>
            <a:pPr eaLnBrk="1" hangingPunct="1">
              <a:lnSpc>
                <a:spcPct val="110000"/>
              </a:lnSpc>
              <a:spcBef>
                <a:spcPts val="600"/>
              </a:spcBef>
            </a:pPr>
            <a:r>
              <a:rPr lang="nl-NL" sz="2400" dirty="0" smtClean="0">
                <a:solidFill>
                  <a:srgbClr val="224736"/>
                </a:solidFill>
              </a:rPr>
              <a:t>Veiligheidskleding moet regelmatig worden gecontroleerd en worden onderhouden.</a:t>
            </a:r>
          </a:p>
        </p:txBody>
      </p:sp>
      <p:sp>
        <p:nvSpPr>
          <p:cNvPr id="3074" name="Rectangle 2"/>
          <p:cNvSpPr>
            <a:spLocks noChangeArrowheads="1"/>
          </p:cNvSpPr>
          <p:nvPr/>
        </p:nvSpPr>
        <p:spPr bwMode="auto">
          <a:xfrm>
            <a:off x="533152" y="341784"/>
            <a:ext cx="8215312" cy="1143000"/>
          </a:xfrm>
          <a:prstGeom prst="rect">
            <a:avLst/>
          </a:prstGeom>
          <a:noFill/>
          <a:ln w="9525">
            <a:noFill/>
            <a:miter lim="800000"/>
            <a:headEnd/>
            <a:tailEnd/>
          </a:ln>
        </p:spPr>
        <p:txBody>
          <a:bodyPr anchor="ctr"/>
          <a:lstStyle/>
          <a:p>
            <a:pPr>
              <a:defRPr/>
            </a:pPr>
            <a:r>
              <a:rPr lang="nl-NL" sz="2800" b="1" dirty="0" smtClean="0">
                <a:solidFill>
                  <a:srgbClr val="B6B700"/>
                </a:solidFill>
              </a:rPr>
              <a:t>Persoonlijke </a:t>
            </a:r>
            <a:r>
              <a:rPr lang="nl-NL" sz="2800" b="1" dirty="0">
                <a:solidFill>
                  <a:srgbClr val="B6B700"/>
                </a:solidFill>
              </a:rPr>
              <a:t>beschermingsmiddelen (2)</a:t>
            </a:r>
          </a:p>
        </p:txBody>
      </p:sp>
      <p:pic>
        <p:nvPicPr>
          <p:cNvPr id="40965" name="Picture 6" descr="euro_biljet2_c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77219">
            <a:off x="6323430" y="4096018"/>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4294967295"/>
          </p:nvPr>
        </p:nvSpPr>
        <p:spPr>
          <a:xfrm>
            <a:off x="251521" y="1844824"/>
            <a:ext cx="7392292" cy="5229225"/>
          </a:xfrm>
        </p:spPr>
        <p:txBody>
          <a:bodyPr/>
          <a:lstStyle/>
          <a:p>
            <a:pPr eaLnBrk="1" hangingPunct="1">
              <a:spcBef>
                <a:spcPct val="0"/>
              </a:spcBef>
            </a:pPr>
            <a:r>
              <a:rPr lang="nl-NL" sz="2400" dirty="0" smtClean="0">
                <a:solidFill>
                  <a:srgbClr val="224736"/>
                </a:solidFill>
              </a:rPr>
              <a:t>Naast veiligheidsvestjes, -jassen en/of -broeken is het dragen van andere </a:t>
            </a:r>
            <a:r>
              <a:rPr lang="nl-NL" sz="2400" dirty="0" err="1" smtClean="0">
                <a:solidFill>
                  <a:srgbClr val="224736"/>
                </a:solidFill>
              </a:rPr>
              <a:t>PBM’s</a:t>
            </a:r>
            <a:r>
              <a:rPr lang="nl-NL" sz="2400" dirty="0" smtClean="0">
                <a:solidFill>
                  <a:srgbClr val="224736"/>
                </a:solidFill>
              </a:rPr>
              <a:t> verplicht wanneer de risico’s daartoe aanleiding geven. </a:t>
            </a:r>
            <a:br>
              <a:rPr lang="nl-NL" sz="2400" dirty="0" smtClean="0">
                <a:solidFill>
                  <a:srgbClr val="224736"/>
                </a:solidFill>
              </a:rPr>
            </a:br>
            <a:r>
              <a:rPr lang="nl-NL" sz="2400" dirty="0" smtClean="0">
                <a:solidFill>
                  <a:srgbClr val="224736"/>
                </a:solidFill>
              </a:rPr>
              <a:t/>
            </a:r>
            <a:br>
              <a:rPr lang="nl-NL" sz="2400" dirty="0" smtClean="0">
                <a:solidFill>
                  <a:srgbClr val="224736"/>
                </a:solidFill>
              </a:rPr>
            </a:br>
            <a:r>
              <a:rPr lang="nl-NL" sz="2400" dirty="0" smtClean="0">
                <a:solidFill>
                  <a:srgbClr val="224736"/>
                </a:solidFill>
              </a:rPr>
              <a:t>Bij hijswerkzaamheden is bijvoorbeeld een helm verplicht. Veiligheidsschoeisel is verplicht te dragen indien risico op voetletsel aanwezig is.</a:t>
            </a:r>
          </a:p>
          <a:p>
            <a:pPr eaLnBrk="1" hangingPunct="1">
              <a:spcBef>
                <a:spcPct val="0"/>
              </a:spcBef>
            </a:pPr>
            <a:endParaRPr lang="nl-NL" sz="2400" dirty="0" smtClean="0">
              <a:solidFill>
                <a:srgbClr val="224736"/>
              </a:solidFill>
            </a:endParaRPr>
          </a:p>
          <a:p>
            <a:pPr eaLnBrk="1" hangingPunct="1">
              <a:spcBef>
                <a:spcPct val="0"/>
              </a:spcBef>
            </a:pPr>
            <a:endParaRPr lang="nl-NL" sz="2400" dirty="0" smtClean="0">
              <a:solidFill>
                <a:srgbClr val="640064"/>
              </a:solidFill>
            </a:endParaRPr>
          </a:p>
          <a:p>
            <a:pPr eaLnBrk="1" hangingPunct="1">
              <a:spcBef>
                <a:spcPct val="0"/>
              </a:spcBef>
            </a:pPr>
            <a:endParaRPr lang="nl-NL" sz="2400" b="1" i="1" dirty="0" smtClean="0">
              <a:solidFill>
                <a:srgbClr val="FF0000"/>
              </a:solidFill>
            </a:endParaRPr>
          </a:p>
          <a:p>
            <a:pPr eaLnBrk="1" hangingPunct="1">
              <a:spcBef>
                <a:spcPct val="0"/>
              </a:spcBef>
            </a:pPr>
            <a:endParaRPr lang="nl-NL" sz="2400" b="1" i="1" dirty="0" smtClean="0">
              <a:solidFill>
                <a:srgbClr val="FF0000"/>
              </a:solidFill>
            </a:endParaRPr>
          </a:p>
          <a:p>
            <a:pPr eaLnBrk="1" hangingPunct="1">
              <a:spcBef>
                <a:spcPct val="0"/>
              </a:spcBef>
            </a:pPr>
            <a:r>
              <a:rPr lang="nl-NL" sz="2400" b="1" i="1" dirty="0" err="1" smtClean="0">
                <a:solidFill>
                  <a:srgbClr val="FF0000"/>
                </a:solidFill>
              </a:rPr>
              <a:t>PBM’s</a:t>
            </a:r>
            <a:r>
              <a:rPr lang="nl-NL" sz="2400" b="1" i="1" dirty="0" smtClean="0">
                <a:solidFill>
                  <a:srgbClr val="FF0000"/>
                </a:solidFill>
              </a:rPr>
              <a:t> voorkomen geen letsels of ongeval maar verkleinen wel de kans daarop.</a:t>
            </a:r>
            <a:endParaRPr lang="nl-NL" sz="2400" dirty="0" smtClean="0">
              <a:solidFill>
                <a:srgbClr val="640064"/>
              </a:solidFill>
            </a:endParaRPr>
          </a:p>
        </p:txBody>
      </p:sp>
      <p:sp>
        <p:nvSpPr>
          <p:cNvPr id="3074" name="Rectangle 2"/>
          <p:cNvSpPr>
            <a:spLocks noChangeArrowheads="1"/>
          </p:cNvSpPr>
          <p:nvPr/>
        </p:nvSpPr>
        <p:spPr bwMode="auto">
          <a:xfrm>
            <a:off x="539552" y="285750"/>
            <a:ext cx="8215312" cy="1143000"/>
          </a:xfrm>
          <a:prstGeom prst="rect">
            <a:avLst/>
          </a:prstGeom>
          <a:noFill/>
          <a:ln w="9525">
            <a:noFill/>
            <a:miter lim="800000"/>
            <a:headEnd/>
            <a:tailEnd/>
          </a:ln>
        </p:spPr>
        <p:txBody>
          <a:bodyPr anchor="ctr"/>
          <a:lstStyle/>
          <a:p>
            <a:pPr>
              <a:defRPr/>
            </a:pPr>
            <a:r>
              <a:rPr lang="nl-NL" sz="2800" b="1" dirty="0" smtClean="0">
                <a:solidFill>
                  <a:srgbClr val="B6B700"/>
                </a:solidFill>
              </a:rPr>
              <a:t>Persoonlijke </a:t>
            </a:r>
            <a:r>
              <a:rPr lang="nl-NL" sz="2800" b="1" dirty="0">
                <a:solidFill>
                  <a:srgbClr val="B6B700"/>
                </a:solidFill>
              </a:rPr>
              <a:t>beschermingsmiddelen (3)</a:t>
            </a:r>
          </a:p>
        </p:txBody>
      </p:sp>
      <p:pic>
        <p:nvPicPr>
          <p:cNvPr id="41989" name="Picture 5" descr="D:\3. AFBEELDINGEN\Plaatjes\veiligheidshelm 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581128"/>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3152" y="285750"/>
            <a:ext cx="8215312" cy="1143000"/>
          </a:xfrm>
        </p:spPr>
        <p:txBody>
          <a:bodyPr>
            <a:normAutofit/>
          </a:bodyPr>
          <a:lstStyle/>
          <a:p>
            <a:pPr eaLnBrk="1" hangingPunct="1">
              <a:defRPr/>
            </a:pPr>
            <a:r>
              <a:rPr lang="nl-NL" sz="2800" b="1" dirty="0" smtClean="0">
                <a:latin typeface="Arial" charset="0"/>
              </a:rPr>
              <a:t>Het plaatsen van een goede afzetting </a:t>
            </a:r>
            <a:r>
              <a:rPr lang="nl-NL" sz="2800" dirty="0" smtClean="0">
                <a:latin typeface="Arial" charset="0"/>
              </a:rPr>
              <a:t>(0)</a:t>
            </a:r>
          </a:p>
        </p:txBody>
      </p:sp>
      <p:sp>
        <p:nvSpPr>
          <p:cNvPr id="43011" name="Rectangle 3"/>
          <p:cNvSpPr>
            <a:spLocks noGrp="1" noChangeArrowheads="1"/>
          </p:cNvSpPr>
          <p:nvPr>
            <p:ph type="body" idx="4294967295"/>
          </p:nvPr>
        </p:nvSpPr>
        <p:spPr>
          <a:xfrm>
            <a:off x="251521" y="1844824"/>
            <a:ext cx="7344816" cy="5229225"/>
          </a:xfrm>
        </p:spPr>
        <p:txBody>
          <a:bodyPr/>
          <a:lstStyle/>
          <a:p>
            <a:pPr eaLnBrk="1" hangingPunct="1">
              <a:lnSpc>
                <a:spcPct val="90000"/>
              </a:lnSpc>
              <a:spcBef>
                <a:spcPct val="0"/>
              </a:spcBef>
            </a:pPr>
            <a:r>
              <a:rPr lang="nl-NL" sz="2400" dirty="0" smtClean="0">
                <a:solidFill>
                  <a:srgbClr val="224736"/>
                </a:solidFill>
              </a:rPr>
              <a:t>Tijdens het plaatsen van afzettingen moet je rekening houden met drie belangrijke doelstellingen:</a:t>
            </a:r>
          </a:p>
          <a:p>
            <a:pPr lvl="1" eaLnBrk="1" hangingPunct="1">
              <a:lnSpc>
                <a:spcPct val="90000"/>
              </a:lnSpc>
              <a:spcBef>
                <a:spcPct val="0"/>
              </a:spcBef>
            </a:pPr>
            <a:r>
              <a:rPr lang="nl-NL" sz="2000" dirty="0" smtClean="0">
                <a:solidFill>
                  <a:srgbClr val="224736"/>
                </a:solidFill>
              </a:rPr>
              <a:t>De veiligheid voor de wegwerker</a:t>
            </a:r>
          </a:p>
          <a:p>
            <a:pPr lvl="1" eaLnBrk="1" hangingPunct="1">
              <a:lnSpc>
                <a:spcPct val="90000"/>
              </a:lnSpc>
              <a:spcBef>
                <a:spcPct val="0"/>
              </a:spcBef>
            </a:pPr>
            <a:r>
              <a:rPr lang="nl-NL" sz="2000" dirty="0" smtClean="0">
                <a:solidFill>
                  <a:srgbClr val="224736"/>
                </a:solidFill>
              </a:rPr>
              <a:t>Voldoende ruimte om het werk te kunnen uitvoeren</a:t>
            </a:r>
          </a:p>
          <a:p>
            <a:pPr lvl="1" eaLnBrk="1" hangingPunct="1">
              <a:lnSpc>
                <a:spcPct val="90000"/>
              </a:lnSpc>
              <a:spcBef>
                <a:spcPct val="0"/>
              </a:spcBef>
            </a:pPr>
            <a:r>
              <a:rPr lang="nl-NL" sz="2000" dirty="0" smtClean="0">
                <a:solidFill>
                  <a:srgbClr val="224736"/>
                </a:solidFill>
              </a:rPr>
              <a:t>Zo min mogelijk overlast voor het verkeer</a:t>
            </a:r>
          </a:p>
          <a:p>
            <a:pPr lvl="1" eaLnBrk="1" hangingPunct="1">
              <a:lnSpc>
                <a:spcPct val="90000"/>
              </a:lnSpc>
              <a:spcBef>
                <a:spcPct val="0"/>
              </a:spcBef>
            </a:pPr>
            <a:endParaRPr lang="nl-NL" sz="2200" dirty="0" smtClean="0">
              <a:solidFill>
                <a:srgbClr val="224736"/>
              </a:solidFill>
            </a:endParaRPr>
          </a:p>
          <a:p>
            <a:pPr eaLnBrk="1" hangingPunct="1">
              <a:lnSpc>
                <a:spcPct val="90000"/>
              </a:lnSpc>
              <a:spcBef>
                <a:spcPct val="0"/>
              </a:spcBef>
            </a:pPr>
            <a:r>
              <a:rPr lang="nl-NL" sz="2400" dirty="0" smtClean="0">
                <a:solidFill>
                  <a:srgbClr val="224736"/>
                </a:solidFill>
              </a:rPr>
              <a:t>Om tot veiliger werken te komen, moet de afzetting op de juiste manier worden geplaatst en afgebroken. Daarnaast is regelmatige controle belangrijk. Bij veranderingen                                           in het werk moet de afzetting                                         worden aangepast.</a:t>
            </a:r>
          </a:p>
        </p:txBody>
      </p:sp>
      <p:pic>
        <p:nvPicPr>
          <p:cNvPr id="43013" name="Picture 6" descr="Botsabsorb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5116966"/>
            <a:ext cx="2201388" cy="14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9552" y="332656"/>
            <a:ext cx="7772400" cy="1143000"/>
          </a:xfrm>
        </p:spPr>
        <p:txBody>
          <a:bodyPr/>
          <a:lstStyle/>
          <a:p>
            <a:pPr eaLnBrk="1" hangingPunct="1">
              <a:defRPr/>
            </a:pPr>
            <a:r>
              <a:rPr lang="en-US" sz="3200" b="1" dirty="0" err="1" smtClean="0">
                <a:latin typeface="Arial" charset="0"/>
              </a:rPr>
              <a:t>Doel</a:t>
            </a:r>
            <a:r>
              <a:rPr lang="en-US" sz="3200" b="1" dirty="0" smtClean="0">
                <a:latin typeface="Arial" charset="0"/>
              </a:rPr>
              <a:t> van de </a:t>
            </a:r>
            <a:r>
              <a:rPr lang="en-US" sz="3200" b="1" dirty="0" err="1" smtClean="0">
                <a:latin typeface="Arial" charset="0"/>
              </a:rPr>
              <a:t>cursus</a:t>
            </a:r>
            <a:endParaRPr lang="nl-NL" sz="3200" dirty="0" smtClean="0"/>
          </a:p>
        </p:txBody>
      </p:sp>
      <p:sp>
        <p:nvSpPr>
          <p:cNvPr id="7171" name="Rectangle 3"/>
          <p:cNvSpPr>
            <a:spLocks noGrp="1" noChangeArrowheads="1"/>
          </p:cNvSpPr>
          <p:nvPr>
            <p:ph idx="1"/>
          </p:nvPr>
        </p:nvSpPr>
        <p:spPr>
          <a:xfrm>
            <a:off x="251520" y="1844824"/>
            <a:ext cx="7056784" cy="5229225"/>
          </a:xfrm>
        </p:spPr>
        <p:txBody>
          <a:bodyPr/>
          <a:lstStyle/>
          <a:p>
            <a:pPr eaLnBrk="1" hangingPunct="1">
              <a:spcBef>
                <a:spcPct val="0"/>
              </a:spcBef>
            </a:pPr>
            <a:r>
              <a:rPr lang="nl-NL" sz="2400" dirty="0" smtClean="0">
                <a:solidFill>
                  <a:srgbClr val="224736"/>
                </a:solidFill>
              </a:rPr>
              <a:t>Het geven van inzicht in de risico’s die verbonden zijn aan het werken op, aan of langs wegen en het aanleren van de juiste praktische vaardigheden, welke noodzakelijk zijn voor het veilig (</a:t>
            </a:r>
            <a:r>
              <a:rPr lang="nl-NL" sz="2400" dirty="0" err="1" smtClean="0">
                <a:solidFill>
                  <a:srgbClr val="224736"/>
                </a:solidFill>
              </a:rPr>
              <a:t>Iaten</a:t>
            </a:r>
            <a:r>
              <a:rPr lang="nl-NL" sz="2400" dirty="0" smtClean="0">
                <a:solidFill>
                  <a:srgbClr val="224736"/>
                </a:solidFill>
              </a:rPr>
              <a:t>) uitvoeren van werkzaamheden. </a:t>
            </a:r>
            <a:br>
              <a:rPr lang="nl-NL" sz="2400" dirty="0" smtClean="0">
                <a:solidFill>
                  <a:srgbClr val="224736"/>
                </a:solidFill>
              </a:rPr>
            </a:br>
            <a:r>
              <a:rPr lang="nl-NL" sz="2400" dirty="0" smtClean="0">
                <a:solidFill>
                  <a:srgbClr val="224736"/>
                </a:solidFill>
              </a:rPr>
              <a:t/>
            </a:r>
            <a:br>
              <a:rPr lang="nl-NL" sz="2400" dirty="0" smtClean="0">
                <a:solidFill>
                  <a:srgbClr val="224736"/>
                </a:solidFill>
              </a:rPr>
            </a:br>
            <a:endParaRPr lang="nl-NL" sz="2400" dirty="0" smtClean="0">
              <a:solidFill>
                <a:srgbClr val="224736"/>
              </a:solidFill>
            </a:endParaRPr>
          </a:p>
          <a:p>
            <a:pPr eaLnBrk="1" hangingPunct="1">
              <a:spcBef>
                <a:spcPct val="0"/>
              </a:spcBef>
              <a:buFont typeface="Wingdings" pitchFamily="2" charset="2"/>
              <a:buNone/>
            </a:pPr>
            <a:r>
              <a:rPr lang="nl-NL" sz="2400" i="1" dirty="0" smtClean="0">
                <a:solidFill>
                  <a:srgbClr val="224736"/>
                </a:solidFill>
              </a:rPr>
              <a:t>	</a:t>
            </a:r>
            <a:r>
              <a:rPr lang="nl-NL" sz="2200" b="1" i="1" dirty="0" smtClean="0">
                <a:solidFill>
                  <a:srgbClr val="224736"/>
                </a:solidFill>
              </a:rPr>
              <a:t>De wettelijke verplichting vanuit de </a:t>
            </a:r>
            <a:r>
              <a:rPr lang="nl-NL" sz="2200" b="1" i="1" dirty="0" err="1" smtClean="0">
                <a:solidFill>
                  <a:srgbClr val="224736"/>
                </a:solidFill>
              </a:rPr>
              <a:t>ARBO-wet</a:t>
            </a:r>
            <a:r>
              <a:rPr lang="nl-NL" sz="2200" b="1" i="1" dirty="0" smtClean="0">
                <a:solidFill>
                  <a:srgbClr val="224736"/>
                </a:solidFill>
              </a:rPr>
              <a:t> voor de werkgever om de werknemers voldoende voorlichting en onderricht aan te bieden sluit hierbij aan.</a:t>
            </a:r>
            <a:r>
              <a:rPr lang="nl-NL" sz="2400" b="1" dirty="0" smtClean="0">
                <a:solidFill>
                  <a:srgbClr val="224736"/>
                </a:solidFill>
              </a:rPr>
              <a:t> </a:t>
            </a:r>
            <a:r>
              <a:rPr lang="nl-NL" sz="2400" dirty="0" smtClean="0">
                <a:solidFill>
                  <a:srgbClr val="224736"/>
                </a:solidFill>
              </a:rPr>
              <a:t/>
            </a:r>
            <a:br>
              <a:rPr lang="nl-NL" sz="2400" dirty="0" smtClean="0">
                <a:solidFill>
                  <a:srgbClr val="224736"/>
                </a:solidFill>
              </a:rPr>
            </a:br>
            <a:endParaRPr lang="nl-NL" sz="2400" dirty="0" smtClean="0">
              <a:solidFill>
                <a:srgbClr val="224736"/>
              </a:solidFill>
            </a:endParaRPr>
          </a:p>
        </p:txBody>
      </p:sp>
    </p:spTree>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3152" y="285750"/>
            <a:ext cx="8215312" cy="1143000"/>
          </a:xfrm>
        </p:spPr>
        <p:txBody>
          <a:bodyPr>
            <a:normAutofit/>
          </a:bodyPr>
          <a:lstStyle/>
          <a:p>
            <a:pPr eaLnBrk="1" hangingPunct="1">
              <a:defRPr/>
            </a:pPr>
            <a:r>
              <a:rPr lang="nl-NL" sz="2800" b="1" dirty="0" smtClean="0">
                <a:latin typeface="Arial" charset="0"/>
              </a:rPr>
              <a:t>Het plaatsen van een goede afzetting </a:t>
            </a:r>
            <a:r>
              <a:rPr lang="nl-NL" sz="2800" dirty="0" smtClean="0">
                <a:latin typeface="Arial" charset="0"/>
              </a:rPr>
              <a:t>(1)</a:t>
            </a:r>
          </a:p>
        </p:txBody>
      </p:sp>
      <p:pic>
        <p:nvPicPr>
          <p:cNvPr id="44037" name="Picture 6" descr="D:\1. AOC-OOST\LESMATERIAAL\Cursus Veilig werken langs de weg\situatiefoto's\OngevalA28Weze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39" y="1628800"/>
            <a:ext cx="6500249" cy="43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539552" y="285750"/>
            <a:ext cx="8215312" cy="1143000"/>
          </a:xfrm>
        </p:spPr>
        <p:txBody>
          <a:bodyPr>
            <a:normAutofit/>
          </a:bodyPr>
          <a:lstStyle/>
          <a:p>
            <a:pPr eaLnBrk="1" hangingPunct="1"/>
            <a:r>
              <a:rPr lang="nl-NL" sz="2800" b="1" dirty="0" smtClean="0">
                <a:latin typeface="Arial" charset="0"/>
              </a:rPr>
              <a:t>Het plaatsen van een goede afzetting </a:t>
            </a:r>
            <a:r>
              <a:rPr lang="nl-NL" sz="2800" dirty="0" smtClean="0">
                <a:latin typeface="Arial" charset="0"/>
              </a:rPr>
              <a:t>(2)</a:t>
            </a:r>
          </a:p>
        </p:txBody>
      </p:sp>
      <p:sp>
        <p:nvSpPr>
          <p:cNvPr id="45059" name="Rectangle 3"/>
          <p:cNvSpPr>
            <a:spLocks noGrp="1" noChangeArrowheads="1"/>
          </p:cNvSpPr>
          <p:nvPr>
            <p:ph type="body" idx="4294967295"/>
          </p:nvPr>
        </p:nvSpPr>
        <p:spPr>
          <a:xfrm>
            <a:off x="251520" y="1844824"/>
            <a:ext cx="7344816" cy="5013176"/>
          </a:xfrm>
        </p:spPr>
        <p:txBody>
          <a:bodyPr/>
          <a:lstStyle/>
          <a:p>
            <a:r>
              <a:rPr lang="nl-NL" sz="2400" dirty="0" smtClean="0">
                <a:solidFill>
                  <a:srgbClr val="224736"/>
                </a:solidFill>
              </a:rPr>
              <a:t>Voor een goede afzetting geldt dat de opbouw volgens de </a:t>
            </a:r>
            <a:r>
              <a:rPr lang="nl-NL" sz="2400" dirty="0" smtClean="0">
                <a:solidFill>
                  <a:srgbClr val="FF0000"/>
                </a:solidFill>
              </a:rPr>
              <a:t>richtlijnen van het </a:t>
            </a:r>
            <a:r>
              <a:rPr lang="nl-NL" sz="2400" dirty="0" smtClean="0">
                <a:solidFill>
                  <a:srgbClr val="224736"/>
                </a:solidFill>
              </a:rPr>
              <a:t>CROW is gebeurd. </a:t>
            </a:r>
          </a:p>
          <a:p>
            <a:endParaRPr lang="nl-NL" sz="2400" dirty="0" smtClean="0">
              <a:solidFill>
                <a:srgbClr val="224736"/>
              </a:solidFill>
            </a:endParaRPr>
          </a:p>
          <a:p>
            <a:r>
              <a:rPr lang="nl-NL" sz="2400" dirty="0" smtClean="0">
                <a:solidFill>
                  <a:srgbClr val="224736"/>
                </a:solidFill>
              </a:rPr>
              <a:t>De opzet is:</a:t>
            </a:r>
            <a:br>
              <a:rPr lang="nl-NL" sz="2400" dirty="0" smtClean="0">
                <a:solidFill>
                  <a:srgbClr val="224736"/>
                </a:solidFill>
              </a:rPr>
            </a:br>
            <a:r>
              <a:rPr lang="nl-NL" sz="2400" dirty="0" smtClean="0">
                <a:solidFill>
                  <a:srgbClr val="224736"/>
                </a:solidFill>
              </a:rPr>
              <a:t>zo </a:t>
            </a:r>
            <a:r>
              <a:rPr lang="nl-NL" sz="2400" dirty="0" smtClean="0">
                <a:solidFill>
                  <a:srgbClr val="FF0000"/>
                </a:solidFill>
              </a:rPr>
              <a:t>kort</a:t>
            </a:r>
            <a:r>
              <a:rPr lang="nl-NL" sz="2400" dirty="0" smtClean="0">
                <a:solidFill>
                  <a:schemeClr val="accent2"/>
                </a:solidFill>
              </a:rPr>
              <a:t> </a:t>
            </a:r>
            <a:r>
              <a:rPr lang="nl-NL" sz="2400" dirty="0" smtClean="0">
                <a:solidFill>
                  <a:srgbClr val="224736"/>
                </a:solidFill>
              </a:rPr>
              <a:t>en</a:t>
            </a:r>
            <a:r>
              <a:rPr lang="nl-NL" sz="2400" dirty="0" smtClean="0">
                <a:solidFill>
                  <a:srgbClr val="640064"/>
                </a:solidFill>
              </a:rPr>
              <a:t> </a:t>
            </a:r>
            <a:r>
              <a:rPr lang="nl-NL" sz="2400" dirty="0" smtClean="0">
                <a:solidFill>
                  <a:srgbClr val="FF0000"/>
                </a:solidFill>
              </a:rPr>
              <a:t>smal</a:t>
            </a:r>
            <a:r>
              <a:rPr lang="nl-NL" sz="2400" dirty="0" smtClean="0">
                <a:solidFill>
                  <a:schemeClr val="accent2"/>
                </a:solidFill>
              </a:rPr>
              <a:t> </a:t>
            </a:r>
            <a:r>
              <a:rPr lang="nl-NL" sz="2400" dirty="0" smtClean="0">
                <a:solidFill>
                  <a:srgbClr val="224736"/>
                </a:solidFill>
              </a:rPr>
              <a:t>mogelijk waarbij het werk toch </a:t>
            </a:r>
            <a:r>
              <a:rPr lang="nl-NL" sz="2400" dirty="0" smtClean="0">
                <a:solidFill>
                  <a:schemeClr val="accent2"/>
                </a:solidFill>
              </a:rPr>
              <a:t>veilig</a:t>
            </a:r>
            <a:r>
              <a:rPr lang="nl-NL" sz="2400" dirty="0" smtClean="0">
                <a:solidFill>
                  <a:srgbClr val="640064"/>
                </a:solidFill>
              </a:rPr>
              <a:t> </a:t>
            </a:r>
            <a:r>
              <a:rPr lang="nl-NL" sz="2400" dirty="0" smtClean="0">
                <a:solidFill>
                  <a:srgbClr val="224736"/>
                </a:solidFill>
              </a:rPr>
              <a:t>en</a:t>
            </a:r>
            <a:r>
              <a:rPr lang="nl-NL" sz="2400" dirty="0" smtClean="0">
                <a:solidFill>
                  <a:srgbClr val="640064"/>
                </a:solidFill>
              </a:rPr>
              <a:t> </a:t>
            </a:r>
            <a:r>
              <a:rPr lang="nl-NL" sz="2400" dirty="0" smtClean="0">
                <a:solidFill>
                  <a:srgbClr val="FF0000"/>
                </a:solidFill>
              </a:rPr>
              <a:t>goed</a:t>
            </a:r>
            <a:r>
              <a:rPr lang="nl-NL" sz="2400" dirty="0" smtClean="0">
                <a:solidFill>
                  <a:srgbClr val="640064"/>
                </a:solidFill>
              </a:rPr>
              <a:t> </a:t>
            </a:r>
            <a:r>
              <a:rPr lang="nl-NL" sz="2400" dirty="0" smtClean="0">
                <a:solidFill>
                  <a:srgbClr val="224736"/>
                </a:solidFill>
              </a:rPr>
              <a:t>uitgevoerd kan worden. </a:t>
            </a:r>
          </a:p>
          <a:p>
            <a:endParaRPr lang="nl-NL" sz="2400" dirty="0" smtClean="0">
              <a:solidFill>
                <a:srgbClr val="640064"/>
              </a:solidFill>
            </a:endParaRPr>
          </a:p>
          <a:p>
            <a:r>
              <a:rPr lang="nl-NL" sz="2400" dirty="0" smtClean="0">
                <a:solidFill>
                  <a:srgbClr val="224736"/>
                </a:solidFill>
              </a:rPr>
              <a:t>Daarnaast dient de afzetting </a:t>
            </a:r>
            <a:r>
              <a:rPr lang="nl-NL" sz="2400" dirty="0" smtClean="0">
                <a:solidFill>
                  <a:schemeClr val="accent2"/>
                </a:solidFill>
              </a:rPr>
              <a:t>logisch</a:t>
            </a:r>
            <a:r>
              <a:rPr lang="nl-NL" sz="2400" dirty="0" smtClean="0">
                <a:solidFill>
                  <a:srgbClr val="640064"/>
                </a:solidFill>
              </a:rPr>
              <a:t> </a:t>
            </a:r>
            <a:r>
              <a:rPr lang="nl-NL" sz="2400" dirty="0" smtClean="0">
                <a:solidFill>
                  <a:srgbClr val="224736"/>
                </a:solidFill>
              </a:rPr>
              <a:t>zijn; de weggebruiker moet gemakkelijk de weg kunnen vinden.</a:t>
            </a:r>
          </a:p>
          <a:p>
            <a:pPr eaLnBrk="1" hangingPunct="1">
              <a:spcBef>
                <a:spcPct val="0"/>
              </a:spcBef>
            </a:pPr>
            <a:endParaRPr lang="nl-NL" sz="2400" dirty="0" smtClean="0">
              <a:solidFill>
                <a:srgbClr val="640064"/>
              </a:solidFill>
            </a:endParaRPr>
          </a:p>
        </p:txBody>
      </p:sp>
    </p:spTree>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3152" y="285750"/>
            <a:ext cx="8215312" cy="1143000"/>
          </a:xfrm>
        </p:spPr>
        <p:txBody>
          <a:bodyPr>
            <a:normAutofit/>
          </a:bodyPr>
          <a:lstStyle/>
          <a:p>
            <a:pPr eaLnBrk="1" hangingPunct="1">
              <a:defRPr/>
            </a:pPr>
            <a:r>
              <a:rPr lang="nl-NL" sz="2800" b="1" dirty="0" smtClean="0">
                <a:latin typeface="Arial" charset="0"/>
              </a:rPr>
              <a:t>Het plaatsen van een goede afzetting </a:t>
            </a:r>
            <a:r>
              <a:rPr lang="nl-NL" sz="2800" dirty="0" smtClean="0">
                <a:latin typeface="Arial" charset="0"/>
              </a:rPr>
              <a:t>(3)</a:t>
            </a:r>
          </a:p>
        </p:txBody>
      </p:sp>
      <p:pic>
        <p:nvPicPr>
          <p:cNvPr id="46085" name="Picture 5" desc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0" y="1484784"/>
            <a:ext cx="4388528" cy="50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46086" name="Text Box 6"/>
          <p:cNvSpPr txBox="1">
            <a:spLocks noChangeArrowheads="1"/>
          </p:cNvSpPr>
          <p:nvPr/>
        </p:nvSpPr>
        <p:spPr bwMode="auto">
          <a:xfrm>
            <a:off x="4932363" y="1628775"/>
            <a:ext cx="2663973"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000" b="1" dirty="0" err="1">
                <a:solidFill>
                  <a:srgbClr val="224736"/>
                </a:solidFill>
              </a:rPr>
              <a:t>Langsprofiel</a:t>
            </a:r>
            <a:endParaRPr lang="nl-NL" sz="2000" b="1" dirty="0">
              <a:solidFill>
                <a:srgbClr val="224736"/>
              </a:solidFill>
            </a:endParaRPr>
          </a:p>
          <a:p>
            <a:pPr eaLnBrk="1" hangingPunct="1">
              <a:spcBef>
                <a:spcPct val="50000"/>
              </a:spcBef>
            </a:pPr>
            <a:r>
              <a:rPr lang="nl-NL" sz="2000" dirty="0">
                <a:solidFill>
                  <a:srgbClr val="224736"/>
                </a:solidFill>
              </a:rPr>
              <a:t>Een goede afzetting is volgens een vast patroon in de lengterichting opgebouwd, te weten:</a:t>
            </a:r>
          </a:p>
          <a:p>
            <a:pPr marL="177800" indent="-177800" eaLnBrk="1" hangingPunct="1">
              <a:buFontTx/>
              <a:buChar char="•"/>
            </a:pPr>
            <a:r>
              <a:rPr lang="nl-NL" sz="2000" dirty="0" smtClean="0">
                <a:solidFill>
                  <a:srgbClr val="224736"/>
                </a:solidFill>
              </a:rPr>
              <a:t>inleiding </a:t>
            </a:r>
            <a:r>
              <a:rPr lang="nl-NL" sz="2000" dirty="0">
                <a:solidFill>
                  <a:srgbClr val="224736"/>
                </a:solidFill>
              </a:rPr>
              <a:t>(hier </a:t>
            </a:r>
            <a:r>
              <a:rPr lang="nl-NL" sz="2000" dirty="0" smtClean="0">
                <a:solidFill>
                  <a:srgbClr val="224736"/>
                </a:solidFill>
              </a:rPr>
              <a:t>niet      zichtbaar) </a:t>
            </a:r>
          </a:p>
          <a:p>
            <a:pPr marL="177800" indent="-177800" eaLnBrk="1" hangingPunct="1">
              <a:buFontTx/>
              <a:buChar char="•"/>
            </a:pPr>
            <a:r>
              <a:rPr lang="nl-NL" sz="2000" dirty="0" smtClean="0">
                <a:solidFill>
                  <a:srgbClr val="224736"/>
                </a:solidFill>
              </a:rPr>
              <a:t>nulpunt</a:t>
            </a:r>
            <a:endParaRPr lang="nl-NL" sz="2000" dirty="0">
              <a:solidFill>
                <a:srgbClr val="224736"/>
              </a:solidFill>
            </a:endParaRPr>
          </a:p>
          <a:p>
            <a:pPr eaLnBrk="1" hangingPunct="1">
              <a:buFontTx/>
              <a:buChar char="•"/>
            </a:pPr>
            <a:r>
              <a:rPr lang="nl-NL" sz="2000" dirty="0">
                <a:solidFill>
                  <a:srgbClr val="224736"/>
                </a:solidFill>
              </a:rPr>
              <a:t> </a:t>
            </a:r>
            <a:r>
              <a:rPr lang="nl-NL" sz="2000" dirty="0" err="1">
                <a:solidFill>
                  <a:srgbClr val="224736"/>
                </a:solidFill>
              </a:rPr>
              <a:t>werkvak</a:t>
            </a:r>
            <a:endParaRPr lang="nl-NL" sz="2000" dirty="0">
              <a:solidFill>
                <a:srgbClr val="224736"/>
              </a:solidFill>
            </a:endParaRPr>
          </a:p>
          <a:p>
            <a:pPr marL="534988" lvl="1" indent="-177800" eaLnBrk="1" hangingPunct="1">
              <a:buFont typeface="Arial" panose="020B0604020202020204" pitchFamily="34" charset="0"/>
              <a:buChar char="-"/>
            </a:pPr>
            <a:r>
              <a:rPr lang="nl-NL" sz="2000" dirty="0">
                <a:solidFill>
                  <a:srgbClr val="224736"/>
                </a:solidFill>
              </a:rPr>
              <a:t>veiligheidsruimte</a:t>
            </a:r>
          </a:p>
          <a:p>
            <a:pPr marL="534988" lvl="1" indent="-177800" eaLnBrk="1" hangingPunct="1">
              <a:buFont typeface="Arial" panose="020B0604020202020204" pitchFamily="34" charset="0"/>
              <a:buChar char="-"/>
            </a:pPr>
            <a:r>
              <a:rPr lang="nl-NL" sz="2000" dirty="0">
                <a:solidFill>
                  <a:srgbClr val="224736"/>
                </a:solidFill>
              </a:rPr>
              <a:t>werkruimte</a:t>
            </a:r>
          </a:p>
          <a:p>
            <a:pPr eaLnBrk="1" hangingPunct="1">
              <a:buFontTx/>
              <a:buChar char="•"/>
            </a:pPr>
            <a:r>
              <a:rPr lang="nl-NL" sz="2000" dirty="0">
                <a:solidFill>
                  <a:srgbClr val="224736"/>
                </a:solidFill>
              </a:rPr>
              <a:t> beëindiging</a:t>
            </a:r>
          </a:p>
        </p:txBody>
      </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8215312" cy="1143000"/>
          </a:xfrm>
        </p:spPr>
        <p:txBody>
          <a:bodyPr>
            <a:normAutofit/>
          </a:bodyPr>
          <a:lstStyle/>
          <a:p>
            <a:pPr eaLnBrk="1" hangingPunct="1">
              <a:defRPr/>
            </a:pPr>
            <a:r>
              <a:rPr lang="nl-NL" sz="2800" b="1" dirty="0" smtClean="0">
                <a:latin typeface="Arial" charset="0"/>
              </a:rPr>
              <a:t>Het plaatsen van een goede afzetting </a:t>
            </a:r>
            <a:r>
              <a:rPr lang="nl-NL" sz="2800" dirty="0" smtClean="0">
                <a:latin typeface="Arial" charset="0"/>
              </a:rPr>
              <a:t>(4)</a:t>
            </a:r>
          </a:p>
        </p:txBody>
      </p:sp>
      <p:sp>
        <p:nvSpPr>
          <p:cNvPr id="47107" name="Rectangle 3"/>
          <p:cNvSpPr>
            <a:spLocks noGrp="1" noChangeArrowheads="1"/>
          </p:cNvSpPr>
          <p:nvPr>
            <p:ph type="body" idx="4294967295"/>
          </p:nvPr>
        </p:nvSpPr>
        <p:spPr>
          <a:xfrm>
            <a:off x="611188" y="1872183"/>
            <a:ext cx="6985148" cy="5229225"/>
          </a:xfrm>
        </p:spPr>
        <p:txBody>
          <a:bodyPr/>
          <a:lstStyle/>
          <a:p>
            <a:pPr eaLnBrk="1" hangingPunct="1">
              <a:spcBef>
                <a:spcPct val="0"/>
              </a:spcBef>
              <a:buFont typeface="Wingdings" pitchFamily="2" charset="2"/>
              <a:buNone/>
            </a:pPr>
            <a:r>
              <a:rPr lang="nl-NL" sz="2400" b="1" dirty="0" smtClean="0">
                <a:solidFill>
                  <a:srgbClr val="224736"/>
                </a:solidFill>
              </a:rPr>
              <a:t>Dwarsprofiel</a:t>
            </a:r>
          </a:p>
          <a:p>
            <a:pPr marL="0" indent="0" eaLnBrk="1" hangingPunct="1">
              <a:spcBef>
                <a:spcPct val="0"/>
              </a:spcBef>
              <a:buFont typeface="Wingdings" pitchFamily="2" charset="2"/>
              <a:buNone/>
            </a:pPr>
            <a:r>
              <a:rPr lang="nl-NL" sz="2400" dirty="0" smtClean="0">
                <a:solidFill>
                  <a:srgbClr val="224736"/>
                </a:solidFill>
              </a:rPr>
              <a:t>Een goede afzetting is ook volgens een vast patroon in de dwarsrichting opgebouwd, te weten: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00" y="3177352"/>
            <a:ext cx="7415328"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8215312" cy="1143000"/>
          </a:xfrm>
        </p:spPr>
        <p:txBody>
          <a:bodyPr>
            <a:normAutofit/>
          </a:bodyPr>
          <a:lstStyle/>
          <a:p>
            <a:pPr eaLnBrk="1" hangingPunct="1">
              <a:defRPr/>
            </a:pPr>
            <a:r>
              <a:rPr lang="nl-NL" sz="2800" b="1" dirty="0" smtClean="0">
                <a:latin typeface="Arial" charset="0"/>
              </a:rPr>
              <a:t>Het plaatsen van een goede afzetting </a:t>
            </a:r>
            <a:r>
              <a:rPr lang="nl-NL" sz="2800" dirty="0" smtClean="0">
                <a:latin typeface="Arial" charset="0"/>
              </a:rPr>
              <a:t>(5)</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62" y="1629320"/>
            <a:ext cx="6586034"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4294967295"/>
          </p:nvPr>
        </p:nvSpPr>
        <p:spPr>
          <a:xfrm>
            <a:off x="251916" y="1844824"/>
            <a:ext cx="8064500" cy="5013176"/>
          </a:xfrm>
        </p:spPr>
        <p:txBody>
          <a:bodyPr/>
          <a:lstStyle/>
          <a:p>
            <a:pPr eaLnBrk="1" hangingPunct="1">
              <a:spcBef>
                <a:spcPct val="0"/>
              </a:spcBef>
            </a:pPr>
            <a:r>
              <a:rPr lang="nl-NL" sz="2400" dirty="0" smtClean="0">
                <a:solidFill>
                  <a:srgbClr val="224736"/>
                </a:solidFill>
              </a:rPr>
              <a:t>Omleidingsroutes moeten in overleg met diverse betrokkenen worden vastgesteld. De wegbeheerder coördineert de afstemming. </a:t>
            </a:r>
          </a:p>
          <a:p>
            <a:pPr eaLnBrk="1" hangingPunct="1">
              <a:spcBef>
                <a:spcPct val="0"/>
              </a:spcBef>
              <a:buFont typeface="Wingdings" pitchFamily="2" charset="2"/>
              <a:buNone/>
            </a:pPr>
            <a:r>
              <a:rPr lang="nl-NL" sz="2400" dirty="0" smtClean="0">
                <a:solidFill>
                  <a:srgbClr val="224736"/>
                </a:solidFill>
              </a:rPr>
              <a:t>	Omleidingsroutes moeten duidelijk en volledig zijn!</a:t>
            </a:r>
          </a:p>
          <a:p>
            <a:pPr eaLnBrk="1" hangingPunct="1">
              <a:spcBef>
                <a:spcPct val="0"/>
              </a:spcBef>
              <a:buFont typeface="Wingdings" pitchFamily="2" charset="2"/>
              <a:buNone/>
            </a:pPr>
            <a:endParaRPr lang="nl-NL" sz="2400" dirty="0">
              <a:solidFill>
                <a:srgbClr val="640064"/>
              </a:solidFill>
            </a:endParaRPr>
          </a:p>
          <a:p>
            <a:pPr eaLnBrk="1" hangingPunct="1">
              <a:spcBef>
                <a:spcPct val="0"/>
              </a:spcBef>
              <a:buFont typeface="Wingdings" pitchFamily="2" charset="2"/>
              <a:buNone/>
            </a:pPr>
            <a:r>
              <a:rPr lang="nl-NL" sz="2400" dirty="0" smtClean="0">
                <a:solidFill>
                  <a:srgbClr val="640064"/>
                </a:solidFill>
              </a:rPr>
              <a:t>      </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2800" b="1" dirty="0" smtClean="0">
                <a:solidFill>
                  <a:srgbClr val="B6B700"/>
                </a:solidFill>
              </a:rPr>
              <a:t>Het </a:t>
            </a:r>
            <a:r>
              <a:rPr lang="nl-NL" sz="2800" b="1" dirty="0">
                <a:solidFill>
                  <a:srgbClr val="B6B700"/>
                </a:solidFill>
              </a:rPr>
              <a:t>plaatsen van een goede afzetting (6)</a:t>
            </a:r>
          </a:p>
        </p:txBody>
      </p:sp>
      <p:sp>
        <p:nvSpPr>
          <p:cNvPr id="6" name="Actieknop: Informatie 5">
            <a:hlinkClick r:id="rId2" action="ppaction://program" highlightClick="1"/>
          </p:cNvPr>
          <p:cNvSpPr/>
          <p:nvPr/>
        </p:nvSpPr>
        <p:spPr>
          <a:xfrm>
            <a:off x="3275856" y="3573016"/>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068" y="4149080"/>
            <a:ext cx="3263789" cy="2160000"/>
          </a:xfrm>
          <a:prstGeom prst="rect">
            <a:avLst/>
          </a:prstGeom>
          <a:noFill/>
          <a:ln w="19050">
            <a:solidFill>
              <a:srgbClr val="224736"/>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11560" y="285750"/>
            <a:ext cx="8215312" cy="1143000"/>
          </a:xfrm>
          <a:prstGeom prst="rect">
            <a:avLst/>
          </a:prstGeom>
          <a:noFill/>
          <a:ln w="9525">
            <a:noFill/>
            <a:miter lim="800000"/>
            <a:headEnd/>
            <a:tailEnd/>
          </a:ln>
        </p:spPr>
        <p:txBody>
          <a:bodyPr anchor="ctr"/>
          <a:lstStyle/>
          <a:p>
            <a:pPr>
              <a:defRPr/>
            </a:pPr>
            <a:r>
              <a:rPr lang="nl-NL" sz="2800" b="1" dirty="0" smtClean="0">
                <a:solidFill>
                  <a:srgbClr val="B6B700"/>
                </a:solidFill>
              </a:rPr>
              <a:t>Inventarisatie materiaal/materieel </a:t>
            </a:r>
            <a:r>
              <a:rPr lang="nl-NL" sz="2800" b="1" dirty="0" err="1">
                <a:solidFill>
                  <a:srgbClr val="B6B700"/>
                </a:solidFill>
              </a:rPr>
              <a:t>WiU</a:t>
            </a:r>
            <a:endParaRPr lang="nl-NL" sz="2800" dirty="0">
              <a:solidFill>
                <a:srgbClr val="B6B700"/>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588" y="1268759"/>
            <a:ext cx="5750652" cy="5400000"/>
          </a:xfrm>
          <a:prstGeom prst="rect">
            <a:avLst/>
          </a:prstGeom>
        </p:spPr>
      </p:pic>
    </p:spTree>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Grp="1" noChangeArrowheads="1"/>
          </p:cNvSpPr>
          <p:nvPr>
            <p:ph type="body" idx="4294967295"/>
          </p:nvPr>
        </p:nvSpPr>
        <p:spPr>
          <a:xfrm>
            <a:off x="288553" y="1844824"/>
            <a:ext cx="7307783" cy="5013176"/>
          </a:xfrm>
        </p:spPr>
        <p:txBody>
          <a:bodyPr/>
          <a:lstStyle/>
          <a:p>
            <a:pPr eaLnBrk="1" hangingPunct="1">
              <a:spcBef>
                <a:spcPct val="0"/>
              </a:spcBef>
            </a:pPr>
            <a:r>
              <a:rPr lang="nl-NL" sz="2400" dirty="0" smtClean="0">
                <a:solidFill>
                  <a:srgbClr val="224736"/>
                </a:solidFill>
              </a:rPr>
              <a:t>Welke gegevens heb je nodig om te bepalen of je een weg moet afsluiten of afzetten?</a:t>
            </a:r>
          </a:p>
          <a:p>
            <a:pPr lvl="1" eaLnBrk="1" hangingPunct="1">
              <a:lnSpc>
                <a:spcPct val="150000"/>
              </a:lnSpc>
              <a:spcBef>
                <a:spcPct val="0"/>
              </a:spcBef>
            </a:pPr>
            <a:r>
              <a:rPr lang="nl-NL" sz="2200" dirty="0" smtClean="0">
                <a:solidFill>
                  <a:srgbClr val="224736"/>
                </a:solidFill>
              </a:rPr>
              <a:t>Breedte van de weg </a:t>
            </a:r>
          </a:p>
          <a:p>
            <a:pPr lvl="1" eaLnBrk="1" hangingPunct="1">
              <a:lnSpc>
                <a:spcPct val="150000"/>
              </a:lnSpc>
              <a:spcBef>
                <a:spcPct val="0"/>
              </a:spcBef>
            </a:pPr>
            <a:r>
              <a:rPr lang="nl-NL" sz="2200" dirty="0" smtClean="0">
                <a:solidFill>
                  <a:srgbClr val="224736"/>
                </a:solidFill>
              </a:rPr>
              <a:t>Plaats op de weg</a:t>
            </a:r>
          </a:p>
          <a:p>
            <a:pPr lvl="1" eaLnBrk="1" hangingPunct="1">
              <a:lnSpc>
                <a:spcPct val="150000"/>
              </a:lnSpc>
              <a:spcBef>
                <a:spcPct val="0"/>
              </a:spcBef>
            </a:pPr>
            <a:r>
              <a:rPr lang="nl-NL" sz="2200" dirty="0" err="1" smtClean="0">
                <a:solidFill>
                  <a:srgbClr val="224736"/>
                </a:solidFill>
              </a:rPr>
              <a:t>Busroute</a:t>
            </a:r>
            <a:r>
              <a:rPr lang="nl-NL" sz="2200" dirty="0" smtClean="0">
                <a:solidFill>
                  <a:srgbClr val="224736"/>
                </a:solidFill>
              </a:rPr>
              <a:t> of veel vrachtverkeer</a:t>
            </a:r>
          </a:p>
          <a:p>
            <a:pPr lvl="1" eaLnBrk="1" hangingPunct="1">
              <a:lnSpc>
                <a:spcPct val="150000"/>
              </a:lnSpc>
              <a:spcBef>
                <a:spcPct val="0"/>
              </a:spcBef>
            </a:pPr>
            <a:r>
              <a:rPr lang="nl-NL" sz="2200" dirty="0" smtClean="0">
                <a:solidFill>
                  <a:srgbClr val="224736"/>
                </a:solidFill>
              </a:rPr>
              <a:t>Snelheid buiten </a:t>
            </a:r>
            <a:r>
              <a:rPr lang="nl-NL" sz="2200" dirty="0" err="1" smtClean="0">
                <a:solidFill>
                  <a:srgbClr val="224736"/>
                </a:solidFill>
              </a:rPr>
              <a:t>WiU</a:t>
            </a:r>
            <a:endParaRPr lang="nl-NL" sz="2200" dirty="0" smtClean="0">
              <a:solidFill>
                <a:srgbClr val="224736"/>
              </a:solidFill>
            </a:endParaRPr>
          </a:p>
        </p:txBody>
      </p:sp>
      <p:sp>
        <p:nvSpPr>
          <p:cNvPr id="3074" name="Rectangle 2"/>
          <p:cNvSpPr>
            <a:spLocks noChangeArrowheads="1"/>
          </p:cNvSpPr>
          <p:nvPr/>
        </p:nvSpPr>
        <p:spPr bwMode="auto">
          <a:xfrm>
            <a:off x="467544"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Weg </a:t>
            </a:r>
            <a:r>
              <a:rPr lang="nl-NL" sz="3200" b="1" dirty="0">
                <a:solidFill>
                  <a:srgbClr val="B6B700"/>
                </a:solidFill>
              </a:rPr>
              <a:t>afsluiten of afzetten?</a:t>
            </a:r>
            <a:endParaRPr lang="nl-NL" sz="3200" dirty="0">
              <a:solidFill>
                <a:srgbClr val="B6B7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8050">
                                            <p:txEl>
                                              <p:pRg st="1" end="1"/>
                                            </p:txEl>
                                          </p:spTgt>
                                        </p:tgtEl>
                                        <p:attrNameLst>
                                          <p:attrName>style.visibility</p:attrName>
                                        </p:attrNameLst>
                                      </p:cBhvr>
                                      <p:to>
                                        <p:strVal val="visible"/>
                                      </p:to>
                                    </p:set>
                                    <p:anim calcmode="lin" valueType="num">
                                      <p:cBhvr additive="base">
                                        <p:cTn id="7" dur="2000" fill="hold"/>
                                        <p:tgtEl>
                                          <p:spTgt spid="258050">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5805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8050">
                                            <p:txEl>
                                              <p:pRg st="2" end="2"/>
                                            </p:txEl>
                                          </p:spTgt>
                                        </p:tgtEl>
                                        <p:attrNameLst>
                                          <p:attrName>style.visibility</p:attrName>
                                        </p:attrNameLst>
                                      </p:cBhvr>
                                      <p:to>
                                        <p:strVal val="visible"/>
                                      </p:to>
                                    </p:set>
                                    <p:anim calcmode="lin" valueType="num">
                                      <p:cBhvr additive="base">
                                        <p:cTn id="11" dur="2000" fill="hold"/>
                                        <p:tgtEl>
                                          <p:spTgt spid="258050">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5805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8050">
                                            <p:txEl>
                                              <p:pRg st="3" end="3"/>
                                            </p:txEl>
                                          </p:spTgt>
                                        </p:tgtEl>
                                        <p:attrNameLst>
                                          <p:attrName>style.visibility</p:attrName>
                                        </p:attrNameLst>
                                      </p:cBhvr>
                                      <p:to>
                                        <p:strVal val="visible"/>
                                      </p:to>
                                    </p:set>
                                    <p:anim calcmode="lin" valueType="num">
                                      <p:cBhvr additive="base">
                                        <p:cTn id="15" dur="2000" fill="hold"/>
                                        <p:tgtEl>
                                          <p:spTgt spid="258050">
                                            <p:txEl>
                                              <p:pRg st="3" end="3"/>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58050">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8050">
                                            <p:txEl>
                                              <p:pRg st="4" end="4"/>
                                            </p:txEl>
                                          </p:spTgt>
                                        </p:tgtEl>
                                        <p:attrNameLst>
                                          <p:attrName>style.visibility</p:attrName>
                                        </p:attrNameLst>
                                      </p:cBhvr>
                                      <p:to>
                                        <p:strVal val="visible"/>
                                      </p:to>
                                    </p:set>
                                    <p:anim calcmode="lin" valueType="num">
                                      <p:cBhvr additive="base">
                                        <p:cTn id="19" dur="2000" fill="hold"/>
                                        <p:tgtEl>
                                          <p:spTgt spid="258050">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2580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3"/>
          <p:cNvSpPr>
            <a:spLocks noGrp="1" noChangeArrowheads="1"/>
          </p:cNvSpPr>
          <p:nvPr>
            <p:ph type="body" idx="4294967295"/>
          </p:nvPr>
        </p:nvSpPr>
        <p:spPr>
          <a:xfrm>
            <a:off x="251521" y="1844824"/>
            <a:ext cx="7344816" cy="5013176"/>
          </a:xfrm>
        </p:spPr>
        <p:txBody>
          <a:bodyPr/>
          <a:lstStyle/>
          <a:p>
            <a:pPr eaLnBrk="1" hangingPunct="1">
              <a:spcBef>
                <a:spcPct val="0"/>
              </a:spcBef>
            </a:pPr>
            <a:r>
              <a:rPr lang="nl-NL" sz="2400" dirty="0" smtClean="0">
                <a:solidFill>
                  <a:srgbClr val="224736"/>
                </a:solidFill>
              </a:rPr>
              <a:t>Minimale verkeersruimte is 2,75 meter. Is deze smaller dan moet de weg worden afgesloten.</a:t>
            </a:r>
          </a:p>
          <a:p>
            <a:pPr eaLnBrk="1" hangingPunct="1">
              <a:spcBef>
                <a:spcPct val="0"/>
              </a:spcBef>
              <a:buFont typeface="Wingdings" pitchFamily="2" charset="2"/>
              <a:buNone/>
            </a:pPr>
            <a:r>
              <a:rPr lang="nl-NL" sz="2400" dirty="0" smtClean="0">
                <a:solidFill>
                  <a:srgbClr val="224736"/>
                </a:solidFill>
              </a:rPr>
              <a:t>	50 kilometerweg. Je hebt 2,5 meter werkruimte nodig. De weg is 6 meter breed. Mag je op deze weg een afzetting plaatsen of moet je hem afsluiten?</a:t>
            </a:r>
          </a:p>
          <a:p>
            <a:pPr eaLnBrk="1" hangingPunct="1">
              <a:spcBef>
                <a:spcPct val="0"/>
              </a:spcBef>
            </a:pPr>
            <a:endParaRPr lang="nl-NL" sz="2400" dirty="0" smtClean="0">
              <a:solidFill>
                <a:srgbClr val="640064"/>
              </a:solidFill>
            </a:endParaRPr>
          </a:p>
          <a:p>
            <a:pPr eaLnBrk="1" hangingPunct="1">
              <a:spcBef>
                <a:spcPct val="0"/>
              </a:spcBef>
            </a:pPr>
            <a:r>
              <a:rPr lang="nl-NL" sz="2400" dirty="0" smtClean="0">
                <a:solidFill>
                  <a:srgbClr val="224736"/>
                </a:solidFill>
              </a:rPr>
              <a:t>Werkruimte 2,5, vrije ruimte 0,6 m, ruimte voor afzetting is 0,5 m, obstakelvrees is 0,25m.</a:t>
            </a:r>
          </a:p>
          <a:p>
            <a:pPr eaLnBrk="1" hangingPunct="1">
              <a:spcBef>
                <a:spcPct val="0"/>
              </a:spcBef>
              <a:buFont typeface="Wingdings" pitchFamily="2" charset="2"/>
              <a:buNone/>
            </a:pPr>
            <a:r>
              <a:rPr lang="nl-NL" sz="2400" dirty="0" smtClean="0">
                <a:solidFill>
                  <a:srgbClr val="224736"/>
                </a:solidFill>
              </a:rPr>
              <a:t>	</a:t>
            </a:r>
            <a:r>
              <a:rPr lang="nl-NL" sz="2400" dirty="0" err="1" smtClean="0">
                <a:solidFill>
                  <a:srgbClr val="224736"/>
                </a:solidFill>
              </a:rPr>
              <a:t>Opl</a:t>
            </a:r>
            <a:r>
              <a:rPr lang="nl-NL" sz="2400" dirty="0" smtClean="0">
                <a:solidFill>
                  <a:srgbClr val="224736"/>
                </a:solidFill>
              </a:rPr>
              <a:t>: 2,5 + 0,6 + 0,5 + 0,25 en 2,75 = </a:t>
            </a:r>
            <a:r>
              <a:rPr lang="nl-NL" sz="2400" u="sng" dirty="0" smtClean="0">
                <a:solidFill>
                  <a:srgbClr val="224736"/>
                </a:solidFill>
              </a:rPr>
              <a:t>6,6</a:t>
            </a:r>
            <a:r>
              <a:rPr lang="nl-NL" sz="2400" dirty="0" smtClean="0">
                <a:solidFill>
                  <a:srgbClr val="224736"/>
                </a:solidFill>
              </a:rPr>
              <a:t>. </a:t>
            </a:r>
          </a:p>
          <a:p>
            <a:pPr eaLnBrk="1" hangingPunct="1">
              <a:spcBef>
                <a:spcPct val="0"/>
              </a:spcBef>
              <a:buFont typeface="Wingdings" pitchFamily="2" charset="2"/>
              <a:buNone/>
            </a:pPr>
            <a:r>
              <a:rPr lang="nl-NL" sz="2400" dirty="0" smtClean="0">
                <a:solidFill>
                  <a:srgbClr val="224736"/>
                </a:solidFill>
              </a:rPr>
              <a:t>	De weg moet worden </a:t>
            </a:r>
            <a:r>
              <a:rPr lang="nl-NL" sz="2400" u="sng" dirty="0" smtClean="0">
                <a:solidFill>
                  <a:srgbClr val="224736"/>
                </a:solidFill>
              </a:rPr>
              <a:t>afgesloten</a:t>
            </a:r>
            <a:r>
              <a:rPr lang="nl-NL" sz="2400" dirty="0" smtClean="0">
                <a:solidFill>
                  <a:srgbClr val="224736"/>
                </a:solidFill>
              </a:rPr>
              <a:t>.</a:t>
            </a:r>
          </a:p>
        </p:txBody>
      </p:sp>
      <p:sp>
        <p:nvSpPr>
          <p:cNvPr id="3074" name="Rectangle 2"/>
          <p:cNvSpPr>
            <a:spLocks noChangeArrowheads="1"/>
          </p:cNvSpPr>
          <p:nvPr/>
        </p:nvSpPr>
        <p:spPr bwMode="auto">
          <a:xfrm>
            <a:off x="467544"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Oefening 1</a:t>
            </a:r>
            <a:endParaRPr lang="nl-NL" sz="3200" dirty="0">
              <a:solidFill>
                <a:srgbClr val="B6B700"/>
              </a:solidFill>
            </a:endParaRPr>
          </a:p>
        </p:txBody>
      </p:sp>
      <p:pic>
        <p:nvPicPr>
          <p:cNvPr id="52229" name="Picture 6" descr="h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60648"/>
            <a:ext cx="372863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4978">
                                            <p:txEl>
                                              <p:pRg st="3" end="3"/>
                                            </p:txEl>
                                          </p:spTgt>
                                        </p:tgtEl>
                                        <p:attrNameLst>
                                          <p:attrName>style.visibility</p:attrName>
                                        </p:attrNameLst>
                                      </p:cBhvr>
                                      <p:to>
                                        <p:strVal val="visible"/>
                                      </p:to>
                                    </p:set>
                                    <p:anim calcmode="lin" valueType="num">
                                      <p:cBhvr additive="base">
                                        <p:cTn id="7" dur="2000" fill="hold"/>
                                        <p:tgtEl>
                                          <p:spTgt spid="254978">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5497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4978">
                                            <p:txEl>
                                              <p:pRg st="4" end="4"/>
                                            </p:txEl>
                                          </p:spTgt>
                                        </p:tgtEl>
                                        <p:attrNameLst>
                                          <p:attrName>style.visibility</p:attrName>
                                        </p:attrNameLst>
                                      </p:cBhvr>
                                      <p:to>
                                        <p:strVal val="visible"/>
                                      </p:to>
                                    </p:set>
                                    <p:anim calcmode="lin" valueType="num">
                                      <p:cBhvr additive="base">
                                        <p:cTn id="11" dur="2000" fill="hold"/>
                                        <p:tgtEl>
                                          <p:spTgt spid="254978">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5497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4978">
                                            <p:txEl>
                                              <p:pRg st="5" end="5"/>
                                            </p:txEl>
                                          </p:spTgt>
                                        </p:tgtEl>
                                        <p:attrNameLst>
                                          <p:attrName>style.visibility</p:attrName>
                                        </p:attrNameLst>
                                      </p:cBhvr>
                                      <p:to>
                                        <p:strVal val="visible"/>
                                      </p:to>
                                    </p:set>
                                    <p:anim calcmode="lin" valueType="num">
                                      <p:cBhvr additive="base">
                                        <p:cTn id="15" dur="2000" fill="hold"/>
                                        <p:tgtEl>
                                          <p:spTgt spid="254978">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5497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3"/>
          <p:cNvSpPr>
            <a:spLocks noGrp="1" noChangeArrowheads="1"/>
          </p:cNvSpPr>
          <p:nvPr>
            <p:ph type="body" idx="4294967295"/>
          </p:nvPr>
        </p:nvSpPr>
        <p:spPr>
          <a:xfrm>
            <a:off x="251521" y="1844824"/>
            <a:ext cx="7344816" cy="5013176"/>
          </a:xfrm>
        </p:spPr>
        <p:txBody>
          <a:bodyPr>
            <a:normAutofit/>
          </a:bodyPr>
          <a:lstStyle/>
          <a:p>
            <a:pPr eaLnBrk="1" hangingPunct="1">
              <a:spcBef>
                <a:spcPct val="0"/>
              </a:spcBef>
            </a:pPr>
            <a:r>
              <a:rPr lang="nl-NL" sz="2000" dirty="0" smtClean="0">
                <a:solidFill>
                  <a:srgbClr val="224736"/>
                </a:solidFill>
              </a:rPr>
              <a:t>Minimale verkeersruimte is 2,75 meter. Is deze smaller dan moet de weg worden afgesloten. 50 km.</a:t>
            </a:r>
          </a:p>
          <a:p>
            <a:pPr eaLnBrk="1" hangingPunct="1">
              <a:spcBef>
                <a:spcPct val="0"/>
              </a:spcBef>
              <a:buFont typeface="Wingdings" pitchFamily="2" charset="2"/>
              <a:buNone/>
            </a:pPr>
            <a:r>
              <a:rPr lang="nl-NL" sz="2000" dirty="0" smtClean="0">
                <a:solidFill>
                  <a:srgbClr val="224736"/>
                </a:solidFill>
              </a:rPr>
              <a:t>	Weg is 6,1 meter breed. Vrachtverkeer aanwezig. Atlaskraan is 3 meter breed. Je werkt 1 meter in de berm en 2 meter op de weg.</a:t>
            </a:r>
          </a:p>
          <a:p>
            <a:pPr eaLnBrk="1" hangingPunct="1">
              <a:spcBef>
                <a:spcPct val="0"/>
              </a:spcBef>
              <a:buFont typeface="Wingdings" pitchFamily="2" charset="2"/>
              <a:buNone/>
            </a:pPr>
            <a:r>
              <a:rPr lang="nl-NL" sz="2000" dirty="0" smtClean="0">
                <a:solidFill>
                  <a:srgbClr val="224736"/>
                </a:solidFill>
              </a:rPr>
              <a:t>	Moet de weg worden afgezet of afgesloten?</a:t>
            </a:r>
          </a:p>
          <a:p>
            <a:pPr eaLnBrk="1" hangingPunct="1">
              <a:spcBef>
                <a:spcPct val="0"/>
              </a:spcBef>
            </a:pPr>
            <a:endParaRPr lang="nl-NL" sz="2000" dirty="0" smtClean="0">
              <a:solidFill>
                <a:srgbClr val="640064"/>
              </a:solidFill>
            </a:endParaRPr>
          </a:p>
          <a:p>
            <a:pPr eaLnBrk="1" hangingPunct="1">
              <a:spcBef>
                <a:spcPct val="0"/>
              </a:spcBef>
            </a:pPr>
            <a:r>
              <a:rPr lang="nl-NL" sz="2000" dirty="0" err="1" smtClean="0">
                <a:solidFill>
                  <a:srgbClr val="224736"/>
                </a:solidFill>
              </a:rPr>
              <a:t>Opl</a:t>
            </a:r>
            <a:r>
              <a:rPr lang="nl-NL" sz="2000" dirty="0" smtClean="0">
                <a:solidFill>
                  <a:srgbClr val="224736"/>
                </a:solidFill>
              </a:rPr>
              <a:t>: 2 meter kraan + 0,6 meter vrije ruimte + 0,5 voor de afzetting + 0,25 obstakelfrees = 3,35 meter nodig om te werken. Blijft over 6,1 - 3,35 = 2,75</a:t>
            </a:r>
          </a:p>
          <a:p>
            <a:pPr eaLnBrk="1" hangingPunct="1">
              <a:spcBef>
                <a:spcPct val="0"/>
              </a:spcBef>
              <a:buFont typeface="Wingdings" pitchFamily="2" charset="2"/>
              <a:buNone/>
            </a:pPr>
            <a:r>
              <a:rPr lang="nl-NL" sz="2000" dirty="0" smtClean="0">
                <a:solidFill>
                  <a:srgbClr val="224736"/>
                </a:solidFill>
              </a:rPr>
              <a:t>	Dit is gelijk aan minimale verkeersruimte van 2,75 m. De weg hoeft niet te worden afgesloten maar het </a:t>
            </a:r>
            <a:r>
              <a:rPr lang="nl-NL" sz="2000" dirty="0" err="1" smtClean="0">
                <a:solidFill>
                  <a:srgbClr val="224736"/>
                </a:solidFill>
              </a:rPr>
              <a:t>werkvak</a:t>
            </a:r>
            <a:r>
              <a:rPr lang="nl-NL" sz="2000" dirty="0" smtClean="0">
                <a:solidFill>
                  <a:srgbClr val="224736"/>
                </a:solidFill>
              </a:rPr>
              <a:t> kan worden </a:t>
            </a:r>
            <a:r>
              <a:rPr lang="nl-NL" sz="2000" u="sng" dirty="0" smtClean="0">
                <a:solidFill>
                  <a:srgbClr val="224736"/>
                </a:solidFill>
              </a:rPr>
              <a:t>afgezet</a:t>
            </a:r>
            <a:r>
              <a:rPr lang="nl-NL" sz="2000" dirty="0" smtClean="0">
                <a:solidFill>
                  <a:srgbClr val="224736"/>
                </a:solidFill>
              </a:rPr>
              <a:t>.</a:t>
            </a:r>
          </a:p>
        </p:txBody>
      </p:sp>
      <p:sp>
        <p:nvSpPr>
          <p:cNvPr id="3074" name="Rectangle 2"/>
          <p:cNvSpPr>
            <a:spLocks noChangeArrowheads="1"/>
          </p:cNvSpPr>
          <p:nvPr/>
        </p:nvSpPr>
        <p:spPr bwMode="auto">
          <a:xfrm>
            <a:off x="467544"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Oefening </a:t>
            </a:r>
            <a:r>
              <a:rPr lang="nl-NL" sz="3200" b="1" dirty="0">
                <a:solidFill>
                  <a:srgbClr val="B6B700"/>
                </a:solidFill>
              </a:rPr>
              <a:t>2</a:t>
            </a:r>
            <a:endParaRPr lang="nl-NL" sz="3200" dirty="0">
              <a:solidFill>
                <a:srgbClr val="B6B700"/>
              </a:solidFill>
            </a:endParaRPr>
          </a:p>
        </p:txBody>
      </p:sp>
      <p:pic>
        <p:nvPicPr>
          <p:cNvPr id="53253" name="Picture 5" descr="h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188800"/>
            <a:ext cx="3728635"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02">
                                            <p:txEl>
                                              <p:pRg st="4" end="4"/>
                                            </p:txEl>
                                          </p:spTgt>
                                        </p:tgtEl>
                                        <p:attrNameLst>
                                          <p:attrName>style.visibility</p:attrName>
                                        </p:attrNameLst>
                                      </p:cBhvr>
                                      <p:to>
                                        <p:strVal val="visible"/>
                                      </p:to>
                                    </p:set>
                                    <p:anim calcmode="lin" valueType="num">
                                      <p:cBhvr additive="base">
                                        <p:cTn id="7" dur="2000" fill="hold"/>
                                        <p:tgtEl>
                                          <p:spTgt spid="256002">
                                            <p:txEl>
                                              <p:pRg st="4" end="4"/>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5600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6002">
                                            <p:txEl>
                                              <p:pRg st="5" end="5"/>
                                            </p:txEl>
                                          </p:spTgt>
                                        </p:tgtEl>
                                        <p:attrNameLst>
                                          <p:attrName>style.visibility</p:attrName>
                                        </p:attrNameLst>
                                      </p:cBhvr>
                                      <p:to>
                                        <p:strVal val="visible"/>
                                      </p:to>
                                    </p:set>
                                    <p:anim calcmode="lin" valueType="num">
                                      <p:cBhvr additive="base">
                                        <p:cTn id="11" dur="2000" fill="hold"/>
                                        <p:tgtEl>
                                          <p:spTgt spid="256002">
                                            <p:txEl>
                                              <p:pRg st="5" end="5"/>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5600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44016" y="285750"/>
            <a:ext cx="7772400" cy="1143000"/>
          </a:xfrm>
        </p:spPr>
        <p:txBody>
          <a:bodyPr/>
          <a:lstStyle/>
          <a:p>
            <a:pPr eaLnBrk="1" hangingPunct="1">
              <a:defRPr/>
            </a:pPr>
            <a:r>
              <a:rPr lang="en-US" sz="3200" b="1" dirty="0" err="1" smtClean="0">
                <a:latin typeface="Arial" charset="0"/>
              </a:rPr>
              <a:t>Programma</a:t>
            </a:r>
            <a:endParaRPr lang="nl-NL" sz="3200" dirty="0" smtClean="0"/>
          </a:p>
        </p:txBody>
      </p:sp>
      <p:sp>
        <p:nvSpPr>
          <p:cNvPr id="8195" name="Rectangle 3"/>
          <p:cNvSpPr>
            <a:spLocks noGrp="1" noChangeArrowheads="1"/>
          </p:cNvSpPr>
          <p:nvPr>
            <p:ph type="body" idx="4294967295"/>
          </p:nvPr>
        </p:nvSpPr>
        <p:spPr>
          <a:xfrm>
            <a:off x="251520" y="1772816"/>
            <a:ext cx="7344816" cy="5085184"/>
          </a:xfrm>
        </p:spPr>
        <p:txBody>
          <a:bodyPr>
            <a:noAutofit/>
          </a:bodyPr>
          <a:lstStyle/>
          <a:p>
            <a:pPr eaLnBrk="1" hangingPunct="1">
              <a:spcBef>
                <a:spcPts val="600"/>
              </a:spcBef>
              <a:defRPr/>
            </a:pPr>
            <a:r>
              <a:rPr lang="nl-NL" sz="2400" dirty="0" smtClean="0">
                <a:solidFill>
                  <a:srgbClr val="224736"/>
                </a:solidFill>
              </a:rPr>
              <a:t>Kennismaking</a:t>
            </a:r>
          </a:p>
          <a:p>
            <a:pPr eaLnBrk="1" hangingPunct="1">
              <a:spcBef>
                <a:spcPts val="600"/>
              </a:spcBef>
              <a:defRPr/>
            </a:pPr>
            <a:r>
              <a:rPr lang="nl-NL" sz="2400" dirty="0" smtClean="0">
                <a:solidFill>
                  <a:srgbClr val="224736"/>
                </a:solidFill>
              </a:rPr>
              <a:t>Theoretische achtergronden</a:t>
            </a:r>
          </a:p>
          <a:p>
            <a:pPr lvl="1" eaLnBrk="1" hangingPunct="1">
              <a:spcBef>
                <a:spcPts val="0"/>
              </a:spcBef>
              <a:defRPr/>
            </a:pPr>
            <a:r>
              <a:rPr lang="nl-NL" sz="2000" dirty="0" smtClean="0">
                <a:solidFill>
                  <a:srgbClr val="224736"/>
                </a:solidFill>
              </a:rPr>
              <a:t>wetgeving</a:t>
            </a:r>
          </a:p>
          <a:p>
            <a:pPr eaLnBrk="1" hangingPunct="1">
              <a:spcBef>
                <a:spcPts val="600"/>
              </a:spcBef>
              <a:defRPr/>
            </a:pPr>
            <a:r>
              <a:rPr lang="nl-NL" sz="2400" dirty="0" smtClean="0">
                <a:solidFill>
                  <a:srgbClr val="224736"/>
                </a:solidFill>
              </a:rPr>
              <a:t>Opdracht </a:t>
            </a:r>
          </a:p>
          <a:p>
            <a:pPr eaLnBrk="1" hangingPunct="1">
              <a:spcBef>
                <a:spcPts val="600"/>
              </a:spcBef>
              <a:defRPr/>
            </a:pPr>
            <a:r>
              <a:rPr lang="nl-NL" sz="2400" dirty="0" smtClean="0">
                <a:solidFill>
                  <a:srgbClr val="224736"/>
                </a:solidFill>
              </a:rPr>
              <a:t>Inventarisatie materiaal/materieel </a:t>
            </a:r>
            <a:r>
              <a:rPr lang="nl-NL" sz="2400" dirty="0" err="1" smtClean="0">
                <a:solidFill>
                  <a:srgbClr val="224736"/>
                </a:solidFill>
              </a:rPr>
              <a:t>WiU</a:t>
            </a:r>
            <a:endParaRPr lang="nl-NL" sz="2400" dirty="0" smtClean="0">
              <a:solidFill>
                <a:srgbClr val="224736"/>
              </a:solidFill>
            </a:endParaRPr>
          </a:p>
          <a:p>
            <a:pPr eaLnBrk="1" hangingPunct="1">
              <a:spcBef>
                <a:spcPts val="600"/>
              </a:spcBef>
              <a:defRPr/>
            </a:pPr>
            <a:r>
              <a:rPr lang="nl-NL" sz="2400" dirty="0" smtClean="0">
                <a:solidFill>
                  <a:srgbClr val="224736"/>
                </a:solidFill>
              </a:rPr>
              <a:t>Theoretische achtergronden</a:t>
            </a:r>
          </a:p>
          <a:p>
            <a:pPr lvl="1" eaLnBrk="1" hangingPunct="1">
              <a:spcBef>
                <a:spcPts val="0"/>
              </a:spcBef>
              <a:defRPr/>
            </a:pPr>
            <a:r>
              <a:rPr lang="nl-NL" sz="2000" dirty="0" smtClean="0">
                <a:solidFill>
                  <a:srgbClr val="224736"/>
                </a:solidFill>
              </a:rPr>
              <a:t>bepalen wegafsluiting/wegafzetting</a:t>
            </a:r>
          </a:p>
          <a:p>
            <a:pPr lvl="1" eaLnBrk="1" hangingPunct="1">
              <a:spcBef>
                <a:spcPts val="0"/>
              </a:spcBef>
              <a:defRPr/>
            </a:pPr>
            <a:r>
              <a:rPr lang="nl-NL" sz="2000" dirty="0" smtClean="0">
                <a:solidFill>
                  <a:srgbClr val="224736"/>
                </a:solidFill>
              </a:rPr>
              <a:t>werken met handboek 96b</a:t>
            </a:r>
          </a:p>
          <a:p>
            <a:pPr eaLnBrk="1" hangingPunct="1">
              <a:spcBef>
                <a:spcPts val="600"/>
              </a:spcBef>
              <a:defRPr/>
            </a:pPr>
            <a:r>
              <a:rPr lang="nl-NL" sz="2400" dirty="0" smtClean="0">
                <a:solidFill>
                  <a:srgbClr val="224736"/>
                </a:solidFill>
              </a:rPr>
              <a:t>Praktijksituatie 96b19 uitvoeren en evalueren m.b.v. foto’s</a:t>
            </a:r>
          </a:p>
          <a:p>
            <a:pPr eaLnBrk="1" hangingPunct="1">
              <a:spcBef>
                <a:spcPts val="600"/>
              </a:spcBef>
              <a:defRPr/>
            </a:pPr>
            <a:r>
              <a:rPr lang="nl-NL" sz="2400" dirty="0" smtClean="0">
                <a:solidFill>
                  <a:srgbClr val="224736"/>
                </a:solidFill>
              </a:rPr>
              <a:t>Fotopresentatie: Veilig werken?</a:t>
            </a:r>
          </a:p>
          <a:p>
            <a:pPr eaLnBrk="1" hangingPunct="1">
              <a:spcBef>
                <a:spcPts val="600"/>
              </a:spcBef>
              <a:defRPr/>
            </a:pPr>
            <a:r>
              <a:rPr lang="nl-NL" sz="2400" dirty="0" smtClean="0">
                <a:solidFill>
                  <a:srgbClr val="224736"/>
                </a:solidFill>
              </a:rPr>
              <a:t>Afsluiting</a:t>
            </a:r>
          </a:p>
        </p:txBody>
      </p:sp>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4294967295"/>
          </p:nvPr>
        </p:nvSpPr>
        <p:spPr>
          <a:xfrm>
            <a:off x="288553" y="1844824"/>
            <a:ext cx="8243887" cy="5013176"/>
          </a:xfrm>
        </p:spPr>
        <p:txBody>
          <a:bodyPr/>
          <a:lstStyle/>
          <a:p>
            <a:pPr eaLnBrk="1" hangingPunct="1">
              <a:spcBef>
                <a:spcPct val="0"/>
              </a:spcBef>
            </a:pPr>
            <a:r>
              <a:rPr lang="nl-NL" sz="2400" dirty="0" smtClean="0">
                <a:solidFill>
                  <a:srgbClr val="224736"/>
                </a:solidFill>
              </a:rPr>
              <a:t>Welke gegevens heb je nodig om te bepalen welk maatregelfiguur je moet toepassen?</a:t>
            </a:r>
          </a:p>
          <a:p>
            <a:pPr lvl="1" eaLnBrk="1" hangingPunct="1">
              <a:lnSpc>
                <a:spcPct val="150000"/>
              </a:lnSpc>
              <a:spcBef>
                <a:spcPct val="0"/>
              </a:spcBef>
            </a:pPr>
            <a:r>
              <a:rPr lang="nl-NL" sz="2200" dirty="0" err="1" smtClean="0">
                <a:solidFill>
                  <a:srgbClr val="224736"/>
                </a:solidFill>
              </a:rPr>
              <a:t>Wegtype</a:t>
            </a:r>
            <a:endParaRPr lang="nl-NL" sz="2200" dirty="0" smtClean="0">
              <a:solidFill>
                <a:srgbClr val="224736"/>
              </a:solidFill>
            </a:endParaRPr>
          </a:p>
          <a:p>
            <a:pPr lvl="1" eaLnBrk="1" hangingPunct="1">
              <a:lnSpc>
                <a:spcPct val="150000"/>
              </a:lnSpc>
              <a:spcBef>
                <a:spcPct val="0"/>
              </a:spcBef>
            </a:pPr>
            <a:r>
              <a:rPr lang="nl-NL" sz="2200" dirty="0" smtClean="0">
                <a:solidFill>
                  <a:srgbClr val="224736"/>
                </a:solidFill>
              </a:rPr>
              <a:t>Snelheid </a:t>
            </a:r>
          </a:p>
          <a:p>
            <a:pPr lvl="1" eaLnBrk="1" hangingPunct="1">
              <a:lnSpc>
                <a:spcPct val="150000"/>
              </a:lnSpc>
              <a:spcBef>
                <a:spcPct val="0"/>
              </a:spcBef>
            </a:pPr>
            <a:r>
              <a:rPr lang="nl-NL" sz="2200" dirty="0" smtClean="0">
                <a:solidFill>
                  <a:srgbClr val="224736"/>
                </a:solidFill>
              </a:rPr>
              <a:t>Obstakelvrije zone</a:t>
            </a:r>
          </a:p>
          <a:p>
            <a:pPr lvl="1" eaLnBrk="1" hangingPunct="1">
              <a:lnSpc>
                <a:spcPct val="150000"/>
              </a:lnSpc>
              <a:spcBef>
                <a:spcPct val="0"/>
              </a:spcBef>
            </a:pPr>
            <a:r>
              <a:rPr lang="nl-NL" sz="2200" dirty="0" smtClean="0">
                <a:solidFill>
                  <a:srgbClr val="224736"/>
                </a:solidFill>
              </a:rPr>
              <a:t>Plaats op de weg</a:t>
            </a:r>
          </a:p>
          <a:p>
            <a:pPr lvl="1" eaLnBrk="1" hangingPunct="1">
              <a:lnSpc>
                <a:spcPct val="150000"/>
              </a:lnSpc>
              <a:spcBef>
                <a:spcPct val="0"/>
              </a:spcBef>
            </a:pPr>
            <a:r>
              <a:rPr lang="nl-NL" sz="2200" dirty="0" smtClean="0">
                <a:solidFill>
                  <a:srgbClr val="224736"/>
                </a:solidFill>
              </a:rPr>
              <a:t>Tijdsduur </a:t>
            </a:r>
          </a:p>
          <a:p>
            <a:pPr lvl="1" eaLnBrk="1" hangingPunct="1">
              <a:lnSpc>
                <a:spcPct val="150000"/>
              </a:lnSpc>
              <a:spcBef>
                <a:spcPct val="0"/>
              </a:spcBef>
            </a:pPr>
            <a:r>
              <a:rPr lang="nl-NL" sz="2200" dirty="0" smtClean="0">
                <a:solidFill>
                  <a:srgbClr val="224736"/>
                </a:solidFill>
              </a:rPr>
              <a:t>Type werk </a:t>
            </a:r>
          </a:p>
        </p:txBody>
      </p:sp>
      <p:sp>
        <p:nvSpPr>
          <p:cNvPr id="3074" name="Rectangle 2"/>
          <p:cNvSpPr>
            <a:spLocks noChangeArrowheads="1"/>
          </p:cNvSpPr>
          <p:nvPr/>
        </p:nvSpPr>
        <p:spPr bwMode="auto">
          <a:xfrm>
            <a:off x="467544"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Bepalen </a:t>
            </a:r>
            <a:r>
              <a:rPr lang="nl-NL" sz="3200" b="1" dirty="0">
                <a:solidFill>
                  <a:srgbClr val="B6B700"/>
                </a:solidFill>
              </a:rPr>
              <a:t>maatregelfiguur?</a:t>
            </a:r>
            <a:endParaRPr lang="nl-NL" sz="3200" dirty="0">
              <a:solidFill>
                <a:srgbClr val="B6B700"/>
              </a:solidFill>
            </a:endParaRPr>
          </a:p>
        </p:txBody>
      </p:sp>
    </p:spTree>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95536" y="285750"/>
            <a:ext cx="8215312" cy="1143000"/>
          </a:xfrm>
          <a:prstGeom prst="rect">
            <a:avLst/>
          </a:prstGeom>
          <a:noFill/>
          <a:ln w="9525">
            <a:noFill/>
            <a:miter lim="800000"/>
            <a:headEnd/>
            <a:tailEnd/>
          </a:ln>
        </p:spPr>
        <p:txBody>
          <a:bodyPr anchor="ctr"/>
          <a:lstStyle/>
          <a:p>
            <a:pPr>
              <a:defRPr/>
            </a:pPr>
            <a:r>
              <a:rPr lang="nl-NL" sz="3200" b="1" dirty="0" err="1" smtClean="0">
                <a:solidFill>
                  <a:srgbClr val="B6B700"/>
                </a:solidFill>
              </a:rPr>
              <a:t>Wegtype</a:t>
            </a:r>
            <a:r>
              <a:rPr lang="nl-NL" sz="3200" b="1" dirty="0" smtClean="0">
                <a:solidFill>
                  <a:srgbClr val="B6B700"/>
                </a:solidFill>
              </a:rPr>
              <a:t> </a:t>
            </a:r>
            <a:r>
              <a:rPr lang="nl-NL" sz="2800" dirty="0">
                <a:solidFill>
                  <a:srgbClr val="B6B700"/>
                </a:solidFill>
              </a:rPr>
              <a:t>(pag. 30)</a:t>
            </a:r>
          </a:p>
        </p:txBody>
      </p:sp>
      <p:pic>
        <p:nvPicPr>
          <p:cNvPr id="55301" name="Picture 5" descr="IMG_0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6592594"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4294967295"/>
          </p:nvPr>
        </p:nvSpPr>
        <p:spPr>
          <a:xfrm>
            <a:off x="251520" y="1844824"/>
            <a:ext cx="8243887" cy="5013176"/>
          </a:xfrm>
        </p:spPr>
        <p:txBody>
          <a:bodyPr/>
          <a:lstStyle/>
          <a:p>
            <a:pPr eaLnBrk="1" hangingPunct="1">
              <a:spcBef>
                <a:spcPct val="0"/>
              </a:spcBef>
            </a:pPr>
            <a:r>
              <a:rPr lang="nl-NL" sz="2400" dirty="0" smtClean="0">
                <a:solidFill>
                  <a:srgbClr val="224736"/>
                </a:solidFill>
              </a:rPr>
              <a:t>Welk </a:t>
            </a:r>
            <a:r>
              <a:rPr lang="nl-NL" sz="2400" dirty="0" err="1" smtClean="0">
                <a:solidFill>
                  <a:srgbClr val="224736"/>
                </a:solidFill>
              </a:rPr>
              <a:t>wegtype</a:t>
            </a:r>
            <a:r>
              <a:rPr lang="nl-NL" sz="2400" dirty="0" smtClean="0">
                <a:solidFill>
                  <a:srgbClr val="224736"/>
                </a:solidFill>
              </a:rPr>
              <a:t> is dit:…? </a:t>
            </a:r>
          </a:p>
        </p:txBody>
      </p:sp>
      <p:sp>
        <p:nvSpPr>
          <p:cNvPr id="3074" name="Rectangle 2"/>
          <p:cNvSpPr>
            <a:spLocks noChangeArrowheads="1"/>
          </p:cNvSpPr>
          <p:nvPr/>
        </p:nvSpPr>
        <p:spPr bwMode="auto">
          <a:xfrm>
            <a:off x="395536" y="285750"/>
            <a:ext cx="8215312" cy="1143000"/>
          </a:xfrm>
          <a:prstGeom prst="rect">
            <a:avLst/>
          </a:prstGeom>
          <a:noFill/>
          <a:ln w="9525">
            <a:noFill/>
            <a:miter lim="800000"/>
            <a:headEnd/>
            <a:tailEnd/>
          </a:ln>
        </p:spPr>
        <p:txBody>
          <a:bodyPr anchor="ctr"/>
          <a:lstStyle/>
          <a:p>
            <a:pPr>
              <a:defRPr/>
            </a:pPr>
            <a:r>
              <a:rPr lang="nl-NL" sz="3200" b="1" dirty="0" err="1" smtClean="0">
                <a:solidFill>
                  <a:srgbClr val="B6B700"/>
                </a:solidFill>
              </a:rPr>
              <a:t>Wegtype</a:t>
            </a:r>
            <a:endParaRPr lang="nl-NL" sz="3200" dirty="0">
              <a:solidFill>
                <a:srgbClr val="B6B700"/>
              </a:solidFill>
            </a:endParaRPr>
          </a:p>
        </p:txBody>
      </p:sp>
      <p:pic>
        <p:nvPicPr>
          <p:cNvPr id="56325" name="Picture 6" descr="Nickerie+weg+naar+South+Drain+dWT+23022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565104"/>
            <a:ext cx="2464300" cy="18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56326" name="Picture 10" descr="NTB_Page_076_Image_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07" y="4567238"/>
            <a:ext cx="2484950" cy="18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264203" name="Text Box 11"/>
          <p:cNvSpPr txBox="1">
            <a:spLocks noChangeArrowheads="1"/>
          </p:cNvSpPr>
          <p:nvPr/>
        </p:nvSpPr>
        <p:spPr bwMode="auto">
          <a:xfrm>
            <a:off x="3851275" y="3259832"/>
            <a:ext cx="113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dirty="0">
                <a:solidFill>
                  <a:srgbClr val="224736"/>
                </a:solidFill>
              </a:rPr>
              <a:t>E-weg </a:t>
            </a:r>
          </a:p>
        </p:txBody>
      </p:sp>
      <p:sp>
        <p:nvSpPr>
          <p:cNvPr id="264204" name="Text Box 12"/>
          <p:cNvSpPr txBox="1">
            <a:spLocks noChangeArrowheads="1"/>
          </p:cNvSpPr>
          <p:nvPr/>
        </p:nvSpPr>
        <p:spPr bwMode="auto">
          <a:xfrm>
            <a:off x="3851275" y="530066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dirty="0">
                <a:solidFill>
                  <a:srgbClr val="224736"/>
                </a:solidFill>
              </a:rPr>
              <a:t>D-weg, 1x2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4203">
                                            <p:txEl>
                                              <p:pRg st="0" end="0"/>
                                            </p:txEl>
                                          </p:spTgt>
                                        </p:tgtEl>
                                        <p:attrNameLst>
                                          <p:attrName>style.visibility</p:attrName>
                                        </p:attrNameLst>
                                      </p:cBhvr>
                                      <p:to>
                                        <p:strVal val="visible"/>
                                      </p:to>
                                    </p:set>
                                    <p:anim calcmode="lin" valueType="num">
                                      <p:cBhvr additive="base">
                                        <p:cTn id="7" dur="2000" fill="hold"/>
                                        <p:tgtEl>
                                          <p:spTgt spid="26420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64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64204">
                                            <p:txEl>
                                              <p:pRg st="0" end="0"/>
                                            </p:txEl>
                                          </p:spTgt>
                                        </p:tgtEl>
                                        <p:attrNameLst>
                                          <p:attrName>style.visibility</p:attrName>
                                        </p:attrNameLst>
                                      </p:cBhvr>
                                      <p:to>
                                        <p:strVal val="visible"/>
                                      </p:to>
                                    </p:set>
                                    <p:anim calcmode="lin" valueType="num">
                                      <p:cBhvr additive="base">
                                        <p:cTn id="13" dur="2000" fill="hold"/>
                                        <p:tgtEl>
                                          <p:spTgt spid="264204">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26420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67544" y="260648"/>
            <a:ext cx="8215312" cy="1143000"/>
          </a:xfrm>
          <a:prstGeom prst="rect">
            <a:avLst/>
          </a:prstGeom>
          <a:noFill/>
          <a:ln w="9525">
            <a:noFill/>
            <a:miter lim="800000"/>
            <a:headEnd/>
            <a:tailEnd/>
          </a:ln>
        </p:spPr>
        <p:txBody>
          <a:bodyPr anchor="ctr"/>
          <a:lstStyle/>
          <a:p>
            <a:pPr>
              <a:defRPr/>
            </a:pPr>
            <a:r>
              <a:rPr lang="nl-NL" sz="2800" b="1" dirty="0" smtClean="0">
                <a:solidFill>
                  <a:srgbClr val="B6B700"/>
                </a:solidFill>
              </a:rPr>
              <a:t>Snelheid </a:t>
            </a:r>
            <a:r>
              <a:rPr lang="nl-NL" sz="2800" b="1" dirty="0">
                <a:solidFill>
                  <a:srgbClr val="B6B700"/>
                </a:solidFill>
              </a:rPr>
              <a:t>en obstakelvrije zone </a:t>
            </a:r>
            <a:r>
              <a:rPr lang="nl-NL" sz="2400" dirty="0">
                <a:solidFill>
                  <a:srgbClr val="B6B700"/>
                </a:solidFill>
              </a:rPr>
              <a:t>(pag. 33)</a:t>
            </a:r>
          </a:p>
        </p:txBody>
      </p:sp>
      <p:pic>
        <p:nvPicPr>
          <p:cNvPr id="57349" name="Picture 5" descr="IMG_06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49" y="1988840"/>
            <a:ext cx="7083363" cy="41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4294967295"/>
          </p:nvPr>
        </p:nvSpPr>
        <p:spPr>
          <a:xfrm>
            <a:off x="900113" y="1628775"/>
            <a:ext cx="8243887" cy="5229225"/>
          </a:xfrm>
        </p:spPr>
        <p:txBody>
          <a:bodyPr/>
          <a:lstStyle/>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mtClean="0">
              <a:solidFill>
                <a:srgbClr val="640064"/>
              </a:solidFill>
            </a:endParaRPr>
          </a:p>
          <a:p>
            <a:pPr eaLnBrk="1" hangingPunct="1">
              <a:spcBef>
                <a:spcPct val="0"/>
              </a:spcBef>
            </a:pPr>
            <a:endParaRPr lang="nl-NL" sz="2200" smtClean="0">
              <a:solidFill>
                <a:srgbClr val="640064"/>
              </a:solidFill>
            </a:endParaRP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Plaats </a:t>
            </a:r>
            <a:r>
              <a:rPr lang="nl-NL" sz="3200" b="1" dirty="0">
                <a:solidFill>
                  <a:srgbClr val="B6B700"/>
                </a:solidFill>
              </a:rPr>
              <a:t>op de weg </a:t>
            </a:r>
            <a:r>
              <a:rPr lang="nl-NL" sz="2400" dirty="0">
                <a:solidFill>
                  <a:srgbClr val="B6B700"/>
                </a:solidFill>
              </a:rPr>
              <a:t>(pag. 34)</a:t>
            </a:r>
          </a:p>
        </p:txBody>
      </p:sp>
      <p:pic>
        <p:nvPicPr>
          <p:cNvPr id="58373" name="Picture 7" descr="IMG_0638 - ko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62510"/>
            <a:ext cx="3240000" cy="3726334"/>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58374" name="Picture 8" descr="IMG_0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249934"/>
            <a:ext cx="3240000" cy="2769726"/>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58375" name="Text Box 9"/>
          <p:cNvSpPr txBox="1">
            <a:spLocks noChangeArrowheads="1"/>
          </p:cNvSpPr>
          <p:nvPr/>
        </p:nvSpPr>
        <p:spPr bwMode="auto">
          <a:xfrm>
            <a:off x="4167460" y="5622132"/>
            <a:ext cx="258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i="1" dirty="0">
                <a:solidFill>
                  <a:srgbClr val="224736"/>
                </a:solidFill>
              </a:rPr>
              <a:t>dwarsprofielen I t/m VII </a:t>
            </a:r>
          </a:p>
        </p:txBody>
      </p:sp>
    </p:spTree>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4294967295"/>
          </p:nvPr>
        </p:nvSpPr>
        <p:spPr>
          <a:xfrm>
            <a:off x="251520" y="1844824"/>
            <a:ext cx="8243887" cy="5013176"/>
          </a:xfrm>
        </p:spPr>
        <p:txBody>
          <a:bodyPr/>
          <a:lstStyle/>
          <a:p>
            <a:pPr eaLnBrk="1" hangingPunct="1">
              <a:spcBef>
                <a:spcPct val="0"/>
              </a:spcBef>
            </a:pPr>
            <a:r>
              <a:rPr lang="nl-NL" sz="2400" dirty="0" smtClean="0">
                <a:solidFill>
                  <a:srgbClr val="224736"/>
                </a:solidFill>
              </a:rPr>
              <a:t>Je bent op een E-weg in de berm paaltjes aan het </a:t>
            </a:r>
            <a:r>
              <a:rPr lang="nl-NL" sz="2400" dirty="0" err="1" smtClean="0">
                <a:solidFill>
                  <a:srgbClr val="224736"/>
                </a:solidFill>
              </a:rPr>
              <a:t>bijmaaien</a:t>
            </a:r>
            <a:r>
              <a:rPr lang="nl-NL" sz="2400" dirty="0" smtClean="0">
                <a:solidFill>
                  <a:srgbClr val="224736"/>
                </a:solidFill>
              </a:rPr>
              <a:t>. 	Welk dwarsprofiel (plek op de weg) hoort hierbij?: … (pag. 34)</a:t>
            </a:r>
          </a:p>
          <a:p>
            <a:pPr eaLnBrk="1" hangingPunct="1">
              <a:spcBef>
                <a:spcPct val="0"/>
              </a:spcBef>
              <a:buFont typeface="Wingdings" pitchFamily="2" charset="2"/>
              <a:buNone/>
            </a:pPr>
            <a:endParaRPr lang="nl-NL" sz="2400" dirty="0" smtClean="0">
              <a:solidFill>
                <a:srgbClr val="224736"/>
              </a:solidFill>
            </a:endParaRPr>
          </a:p>
          <a:p>
            <a:pPr eaLnBrk="1" hangingPunct="1">
              <a:spcBef>
                <a:spcPct val="0"/>
              </a:spcBef>
            </a:pPr>
            <a:endParaRPr lang="nl-NL" dirty="0" smtClean="0">
              <a:solidFill>
                <a:srgbClr val="224736"/>
              </a:solidFill>
            </a:endParaRPr>
          </a:p>
          <a:p>
            <a:pPr eaLnBrk="1" hangingPunct="1">
              <a:spcBef>
                <a:spcPct val="0"/>
              </a:spcBef>
            </a:pPr>
            <a:endParaRPr lang="nl-NL" sz="2200" dirty="0" smtClean="0">
              <a:solidFill>
                <a:srgbClr val="640064"/>
              </a:solidFill>
            </a:endParaRPr>
          </a:p>
        </p:txBody>
      </p:sp>
      <p:sp>
        <p:nvSpPr>
          <p:cNvPr id="3074" name="Rectangle 2"/>
          <p:cNvSpPr>
            <a:spLocks noChangeArrowheads="1"/>
          </p:cNvSpPr>
          <p:nvPr/>
        </p:nvSpPr>
        <p:spPr bwMode="auto">
          <a:xfrm>
            <a:off x="5395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Plaats </a:t>
            </a:r>
            <a:r>
              <a:rPr lang="nl-NL" sz="3200" b="1" dirty="0">
                <a:solidFill>
                  <a:srgbClr val="B6B700"/>
                </a:solidFill>
              </a:rPr>
              <a:t>op de weg</a:t>
            </a:r>
            <a:endParaRPr lang="nl-NL" sz="3200" dirty="0">
              <a:solidFill>
                <a:srgbClr val="B6B700"/>
              </a:solidFill>
            </a:endParaRPr>
          </a:p>
        </p:txBody>
      </p:sp>
      <p:pic>
        <p:nvPicPr>
          <p:cNvPr id="59397" name="Picture 7" descr="paaltj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69" y="3429000"/>
            <a:ext cx="3857231" cy="28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266248" name="Text Box 8"/>
          <p:cNvSpPr txBox="1">
            <a:spLocks noChangeArrowheads="1"/>
          </p:cNvSpPr>
          <p:nvPr/>
        </p:nvSpPr>
        <p:spPr bwMode="auto">
          <a:xfrm>
            <a:off x="4859338" y="4509120"/>
            <a:ext cx="2166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dirty="0">
                <a:solidFill>
                  <a:srgbClr val="224736"/>
                </a:solidFill>
              </a:rPr>
              <a:t>dwarsprofiel III</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6248">
                                            <p:txEl>
                                              <p:pRg st="0" end="0"/>
                                            </p:txEl>
                                          </p:spTgt>
                                        </p:tgtEl>
                                        <p:attrNameLst>
                                          <p:attrName>style.visibility</p:attrName>
                                        </p:attrNameLst>
                                      </p:cBhvr>
                                      <p:to>
                                        <p:strVal val="visible"/>
                                      </p:to>
                                    </p:set>
                                    <p:anim calcmode="lin" valueType="num">
                                      <p:cBhvr additive="base">
                                        <p:cTn id="7" dur="2000" fill="hold"/>
                                        <p:tgtEl>
                                          <p:spTgt spid="266248">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662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4294967295"/>
          </p:nvPr>
        </p:nvSpPr>
        <p:spPr>
          <a:xfrm>
            <a:off x="251521" y="1844824"/>
            <a:ext cx="7416824" cy="5013176"/>
          </a:xfrm>
        </p:spPr>
        <p:txBody>
          <a:bodyPr/>
          <a:lstStyle/>
          <a:p>
            <a:pPr eaLnBrk="1" hangingPunct="1">
              <a:spcBef>
                <a:spcPct val="0"/>
              </a:spcBef>
            </a:pPr>
            <a:r>
              <a:rPr lang="nl-NL" sz="2400" dirty="0" smtClean="0">
                <a:solidFill>
                  <a:srgbClr val="224736"/>
                </a:solidFill>
              </a:rPr>
              <a:t>Bij </a:t>
            </a:r>
            <a:r>
              <a:rPr lang="nl-NL" sz="2400" dirty="0" err="1" smtClean="0">
                <a:solidFill>
                  <a:srgbClr val="224736"/>
                </a:solidFill>
              </a:rPr>
              <a:t>wegtype</a:t>
            </a:r>
            <a:r>
              <a:rPr lang="nl-NL" sz="2400" dirty="0" smtClean="0">
                <a:solidFill>
                  <a:srgbClr val="224736"/>
                </a:solidFill>
              </a:rPr>
              <a:t> D ben je met materieel vanaf de weg bomen in de berm aan het snoeien.</a:t>
            </a:r>
          </a:p>
          <a:p>
            <a:pPr eaLnBrk="1" hangingPunct="1">
              <a:spcBef>
                <a:spcPct val="0"/>
              </a:spcBef>
              <a:buFont typeface="Wingdings" pitchFamily="2" charset="2"/>
              <a:buNone/>
            </a:pPr>
            <a:r>
              <a:rPr lang="nl-NL" sz="2400" dirty="0" smtClean="0">
                <a:solidFill>
                  <a:srgbClr val="224736"/>
                </a:solidFill>
              </a:rPr>
              <a:t>	Welk dwarsprofiel hoort hierbij?: …</a:t>
            </a:r>
          </a:p>
          <a:p>
            <a:pPr eaLnBrk="1" hangingPunct="1">
              <a:spcBef>
                <a:spcPct val="0"/>
              </a:spcBef>
              <a:buFont typeface="Wingdings" pitchFamily="2" charset="2"/>
              <a:buNone/>
            </a:pPr>
            <a:endParaRPr lang="nl-NL" sz="2400" dirty="0" smtClean="0">
              <a:solidFill>
                <a:srgbClr val="640064"/>
              </a:solidFill>
            </a:endParaRPr>
          </a:p>
          <a:p>
            <a:pPr eaLnBrk="1" hangingPunct="1">
              <a:spcBef>
                <a:spcPct val="0"/>
              </a:spcBef>
            </a:pPr>
            <a:endParaRPr lang="nl-NL" sz="2300" dirty="0" smtClean="0">
              <a:solidFill>
                <a:srgbClr val="640064"/>
              </a:solidFill>
            </a:endParaRPr>
          </a:p>
          <a:p>
            <a:pPr eaLnBrk="1" hangingPunct="1">
              <a:spcBef>
                <a:spcPct val="0"/>
              </a:spcBef>
            </a:pPr>
            <a:endParaRPr lang="nl-NL" sz="2000" dirty="0" smtClean="0">
              <a:solidFill>
                <a:srgbClr val="640064"/>
              </a:solidFill>
            </a:endParaRPr>
          </a:p>
        </p:txBody>
      </p:sp>
      <p:sp>
        <p:nvSpPr>
          <p:cNvPr id="3074" name="Rectangle 2"/>
          <p:cNvSpPr>
            <a:spLocks noChangeArrowheads="1"/>
          </p:cNvSpPr>
          <p:nvPr/>
        </p:nvSpPr>
        <p:spPr bwMode="auto">
          <a:xfrm>
            <a:off x="5395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Plaats </a:t>
            </a:r>
            <a:r>
              <a:rPr lang="nl-NL" sz="3200" b="1" dirty="0">
                <a:solidFill>
                  <a:srgbClr val="B6B700"/>
                </a:solidFill>
              </a:rPr>
              <a:t>op de weg</a:t>
            </a:r>
            <a:endParaRPr lang="nl-NL" sz="3200" dirty="0">
              <a:solidFill>
                <a:srgbClr val="B6B700"/>
              </a:solidFill>
            </a:endParaRPr>
          </a:p>
        </p:txBody>
      </p:sp>
      <p:pic>
        <p:nvPicPr>
          <p:cNvPr id="60421" name="Picture 8" descr="snoeien_wegbeplanti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93" y="3382825"/>
            <a:ext cx="4407271" cy="28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267273" name="Text Box 9"/>
          <p:cNvSpPr txBox="1">
            <a:spLocks noChangeArrowheads="1"/>
          </p:cNvSpPr>
          <p:nvPr/>
        </p:nvSpPr>
        <p:spPr bwMode="auto">
          <a:xfrm>
            <a:off x="5292080" y="4509120"/>
            <a:ext cx="2201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2400" dirty="0">
                <a:solidFill>
                  <a:srgbClr val="224736"/>
                </a:solidFill>
              </a:rPr>
              <a:t>dwarsprofiel IV</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7273">
                                            <p:txEl>
                                              <p:pRg st="0" end="0"/>
                                            </p:txEl>
                                          </p:spTgt>
                                        </p:tgtEl>
                                        <p:attrNameLst>
                                          <p:attrName>style.visibility</p:attrName>
                                        </p:attrNameLst>
                                      </p:cBhvr>
                                      <p:to>
                                        <p:strVal val="visible"/>
                                      </p:to>
                                    </p:set>
                                    <p:anim calcmode="lin" valueType="num">
                                      <p:cBhvr additive="base">
                                        <p:cTn id="7" dur="2000" fill="hold"/>
                                        <p:tgtEl>
                                          <p:spTgt spid="267273">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2672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3"/>
          <p:cNvSpPr>
            <a:spLocks noGrp="1" noChangeArrowheads="1"/>
          </p:cNvSpPr>
          <p:nvPr>
            <p:ph type="body" idx="4294967295"/>
          </p:nvPr>
        </p:nvSpPr>
        <p:spPr>
          <a:xfrm>
            <a:off x="251520" y="1844824"/>
            <a:ext cx="8243887" cy="5013176"/>
          </a:xfrm>
        </p:spPr>
        <p:txBody>
          <a:bodyPr/>
          <a:lstStyle/>
          <a:p>
            <a:pPr eaLnBrk="1" hangingPunct="1">
              <a:spcBef>
                <a:spcPct val="0"/>
              </a:spcBef>
            </a:pPr>
            <a:r>
              <a:rPr lang="nl-NL" sz="2400" dirty="0" smtClean="0">
                <a:solidFill>
                  <a:srgbClr val="224736"/>
                </a:solidFill>
              </a:rPr>
              <a:t>Tijdsduur:</a:t>
            </a:r>
          </a:p>
          <a:p>
            <a:pPr eaLnBrk="1" hangingPunct="1">
              <a:spcBef>
                <a:spcPct val="0"/>
              </a:spcBef>
            </a:pPr>
            <a:endParaRPr lang="nl-NL" sz="2400" dirty="0" smtClean="0">
              <a:solidFill>
                <a:srgbClr val="224736"/>
              </a:solidFill>
            </a:endParaRPr>
          </a:p>
          <a:p>
            <a:pPr lvl="1" eaLnBrk="1" hangingPunct="1">
              <a:spcBef>
                <a:spcPct val="0"/>
              </a:spcBef>
            </a:pPr>
            <a:r>
              <a:rPr lang="nl-NL" sz="2200" dirty="0" smtClean="0">
                <a:solidFill>
                  <a:srgbClr val="224736"/>
                </a:solidFill>
              </a:rPr>
              <a:t>Zeer kort	&lt; 0,5 uur</a:t>
            </a:r>
          </a:p>
          <a:p>
            <a:pPr lvl="1" eaLnBrk="1" hangingPunct="1">
              <a:spcBef>
                <a:spcPct val="0"/>
              </a:spcBef>
            </a:pPr>
            <a:r>
              <a:rPr lang="nl-NL" sz="2200" dirty="0" smtClean="0">
                <a:solidFill>
                  <a:srgbClr val="224736"/>
                </a:solidFill>
              </a:rPr>
              <a:t>Kort		&lt; 2 uur</a:t>
            </a:r>
          </a:p>
          <a:p>
            <a:pPr lvl="1" eaLnBrk="1" hangingPunct="1">
              <a:spcBef>
                <a:spcPct val="0"/>
              </a:spcBef>
            </a:pPr>
            <a:r>
              <a:rPr lang="nl-NL" sz="2200" dirty="0" smtClean="0">
                <a:solidFill>
                  <a:srgbClr val="224736"/>
                </a:solidFill>
              </a:rPr>
              <a:t>Lang		&lt; 1 dag</a:t>
            </a:r>
          </a:p>
          <a:p>
            <a:pPr lvl="1" eaLnBrk="1" hangingPunct="1">
              <a:spcBef>
                <a:spcPct val="0"/>
              </a:spcBef>
            </a:pPr>
            <a:r>
              <a:rPr lang="nl-NL" sz="2200" dirty="0" smtClean="0">
                <a:solidFill>
                  <a:srgbClr val="224736"/>
                </a:solidFill>
              </a:rPr>
              <a:t>Zeer lang	&gt; 1 dag</a:t>
            </a:r>
          </a:p>
          <a:p>
            <a:pPr eaLnBrk="1" hangingPunct="1">
              <a:spcBef>
                <a:spcPct val="0"/>
              </a:spcBef>
              <a:buFont typeface="Wingdings" pitchFamily="2" charset="2"/>
              <a:buNone/>
            </a:pPr>
            <a:endParaRPr lang="nl-NL" sz="2400" dirty="0" smtClean="0">
              <a:solidFill>
                <a:srgbClr val="640064"/>
              </a:solidFill>
            </a:endParaRPr>
          </a:p>
          <a:p>
            <a:pPr eaLnBrk="1" hangingPunct="1">
              <a:spcBef>
                <a:spcPct val="0"/>
              </a:spcBef>
            </a:pPr>
            <a:endParaRPr lang="nl-NL" dirty="0" smtClean="0">
              <a:solidFill>
                <a:srgbClr val="640064"/>
              </a:solidFill>
            </a:endParaRPr>
          </a:p>
          <a:p>
            <a:pPr eaLnBrk="1" hangingPunct="1">
              <a:spcBef>
                <a:spcPct val="0"/>
              </a:spcBef>
            </a:pPr>
            <a:endParaRPr lang="nl-NL" sz="2200" dirty="0" smtClean="0">
              <a:solidFill>
                <a:srgbClr val="640064"/>
              </a:solidFill>
            </a:endParaRPr>
          </a:p>
        </p:txBody>
      </p:sp>
      <p:sp>
        <p:nvSpPr>
          <p:cNvPr id="3074" name="Rectangle 2"/>
          <p:cNvSpPr>
            <a:spLocks noChangeArrowheads="1"/>
          </p:cNvSpPr>
          <p:nvPr/>
        </p:nvSpPr>
        <p:spPr bwMode="auto">
          <a:xfrm>
            <a:off x="5395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Tijdsduur </a:t>
            </a:r>
            <a:r>
              <a:rPr lang="nl-NL" sz="2800" dirty="0">
                <a:solidFill>
                  <a:srgbClr val="B6B700"/>
                </a:solidFill>
              </a:rPr>
              <a:t>(pag. 36)</a:t>
            </a:r>
          </a:p>
        </p:txBody>
      </p:sp>
      <p:pic>
        <p:nvPicPr>
          <p:cNvPr id="61445" name="Picture 16" descr="493080+493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188" y="3860799"/>
            <a:ext cx="282812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0"/>
                                          </p:stCondLst>
                                        </p:cTn>
                                        <p:tgtEl>
                                          <p:spTgt spid="290818">
                                            <p:txEl>
                                              <p:pRg st="2" end="2"/>
                                            </p:txEl>
                                          </p:spTgt>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1500"/>
                                  </p:stCondLst>
                                  <p:childTnLst>
                                    <p:set>
                                      <p:cBhvr>
                                        <p:cTn id="9" dur="1" fill="hold">
                                          <p:stCondLst>
                                            <p:cond delay="0"/>
                                          </p:stCondLst>
                                        </p:cTn>
                                        <p:tgtEl>
                                          <p:spTgt spid="290818">
                                            <p:txEl>
                                              <p:pRg st="3" end="3"/>
                                            </p:txEl>
                                          </p:spTgt>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nodeType="afterEffect">
                                  <p:stCondLst>
                                    <p:cond delay="2000"/>
                                  </p:stCondLst>
                                  <p:childTnLst>
                                    <p:set>
                                      <p:cBhvr>
                                        <p:cTn id="12" dur="1" fill="hold">
                                          <p:stCondLst>
                                            <p:cond delay="0"/>
                                          </p:stCondLst>
                                        </p:cTn>
                                        <p:tgtEl>
                                          <p:spTgt spid="290818">
                                            <p:txEl>
                                              <p:pRg st="4" end="4"/>
                                            </p:txEl>
                                          </p:spTgt>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2500"/>
                                  </p:stCondLst>
                                  <p:childTnLst>
                                    <p:set>
                                      <p:cBhvr>
                                        <p:cTn id="15" dur="1" fill="hold">
                                          <p:stCondLst>
                                            <p:cond delay="0"/>
                                          </p:stCondLst>
                                        </p:cTn>
                                        <p:tgtEl>
                                          <p:spTgt spid="2908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4294967295"/>
          </p:nvPr>
        </p:nvSpPr>
        <p:spPr>
          <a:xfrm>
            <a:off x="900113" y="1628775"/>
            <a:ext cx="8243887" cy="5229225"/>
          </a:xfrm>
        </p:spPr>
        <p:txBody>
          <a:bodyPr/>
          <a:lstStyle/>
          <a:p>
            <a:pPr eaLnBrk="1" hangingPunct="1">
              <a:spcBef>
                <a:spcPct val="0"/>
              </a:spcBef>
            </a:pPr>
            <a:endParaRPr lang="nl-NL" sz="2400" smtClean="0">
              <a:solidFill>
                <a:srgbClr val="640064"/>
              </a:solidFill>
            </a:endParaRPr>
          </a:p>
          <a:p>
            <a:pPr eaLnBrk="1" hangingPunct="1">
              <a:spcBef>
                <a:spcPct val="0"/>
              </a:spcBef>
              <a:buFont typeface="Wingdings" pitchFamily="2" charset="2"/>
              <a:buNone/>
            </a:pPr>
            <a:endParaRPr lang="nl-NL" sz="2400" smtClean="0">
              <a:solidFill>
                <a:srgbClr val="640064"/>
              </a:solidFill>
            </a:endParaRPr>
          </a:p>
          <a:p>
            <a:pPr eaLnBrk="1" hangingPunct="1">
              <a:spcBef>
                <a:spcPct val="0"/>
              </a:spcBef>
            </a:pPr>
            <a:endParaRPr lang="nl-NL" smtClean="0">
              <a:solidFill>
                <a:srgbClr val="640064"/>
              </a:solidFill>
            </a:endParaRPr>
          </a:p>
          <a:p>
            <a:pPr eaLnBrk="1" hangingPunct="1">
              <a:spcBef>
                <a:spcPct val="0"/>
              </a:spcBef>
            </a:pPr>
            <a:endParaRPr lang="nl-NL" sz="2200" smtClean="0">
              <a:solidFill>
                <a:srgbClr val="640064"/>
              </a:solidFill>
            </a:endParaRPr>
          </a:p>
        </p:txBody>
      </p:sp>
      <p:sp>
        <p:nvSpPr>
          <p:cNvPr id="3074" name="Rectangle 2"/>
          <p:cNvSpPr>
            <a:spLocks noChangeArrowheads="1"/>
          </p:cNvSpPr>
          <p:nvPr/>
        </p:nvSpPr>
        <p:spPr bwMode="auto">
          <a:xfrm>
            <a:off x="5395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Type </a:t>
            </a:r>
            <a:r>
              <a:rPr lang="nl-NL" sz="3200" b="1" dirty="0">
                <a:solidFill>
                  <a:srgbClr val="B6B700"/>
                </a:solidFill>
              </a:rPr>
              <a:t>werk </a:t>
            </a:r>
            <a:r>
              <a:rPr lang="nl-NL" sz="2800" dirty="0">
                <a:solidFill>
                  <a:srgbClr val="B6B700"/>
                </a:solidFill>
              </a:rPr>
              <a:t>(pag. 35)</a:t>
            </a:r>
          </a:p>
        </p:txBody>
      </p:sp>
      <p:pic>
        <p:nvPicPr>
          <p:cNvPr id="62469" name="Picture 5" descr="IMG_06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29320"/>
            <a:ext cx="6240001"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4294967295"/>
          </p:nvPr>
        </p:nvSpPr>
        <p:spPr>
          <a:xfrm>
            <a:off x="251521" y="1844824"/>
            <a:ext cx="7360542" cy="5013176"/>
          </a:xfrm>
        </p:spPr>
        <p:txBody>
          <a:bodyPr/>
          <a:lstStyle/>
          <a:p>
            <a:pPr eaLnBrk="1" hangingPunct="1">
              <a:spcBef>
                <a:spcPct val="0"/>
              </a:spcBef>
            </a:pPr>
            <a:r>
              <a:rPr lang="nl-NL" sz="2400" dirty="0" smtClean="0">
                <a:solidFill>
                  <a:srgbClr val="224736"/>
                </a:solidFill>
              </a:rPr>
              <a:t>Verkorte versie van de CROW-publicatiereeks </a:t>
            </a:r>
            <a:r>
              <a:rPr lang="nl-NL" sz="2400" dirty="0" err="1" smtClean="0">
                <a:solidFill>
                  <a:srgbClr val="224736"/>
                </a:solidFill>
              </a:rPr>
              <a:t>WiU</a:t>
            </a:r>
            <a:r>
              <a:rPr lang="nl-NL" sz="2400" dirty="0" smtClean="0">
                <a:solidFill>
                  <a:srgbClr val="224736"/>
                </a:solidFill>
              </a:rPr>
              <a:t> 96b. </a:t>
            </a:r>
          </a:p>
          <a:p>
            <a:pPr eaLnBrk="1" hangingPunct="1">
              <a:spcBef>
                <a:spcPct val="0"/>
              </a:spcBef>
            </a:pPr>
            <a:r>
              <a:rPr lang="nl-NL" sz="2400" dirty="0" smtClean="0">
                <a:solidFill>
                  <a:srgbClr val="224736"/>
                </a:solidFill>
              </a:rPr>
              <a:t>In dit handboek staan standaardafzettingen. </a:t>
            </a:r>
          </a:p>
          <a:p>
            <a:pPr eaLnBrk="1" hangingPunct="1">
              <a:spcBef>
                <a:spcPct val="0"/>
              </a:spcBef>
            </a:pPr>
            <a:r>
              <a:rPr lang="nl-NL" sz="2400" dirty="0" smtClean="0">
                <a:solidFill>
                  <a:srgbClr val="224736"/>
                </a:solidFill>
              </a:rPr>
              <a:t>Nummering van de maatregelfiguren komt overeen met de nummering in de verschillende delen van de CROW-publicatiereeks Werk in Uitvoering 96b.</a:t>
            </a:r>
            <a:r>
              <a:rPr lang="nl-NL" dirty="0" smtClean="0">
                <a:solidFill>
                  <a:srgbClr val="224736"/>
                </a:solidFill>
              </a:rPr>
              <a:t> </a:t>
            </a:r>
            <a:endParaRPr lang="nl-NL" sz="2700" dirty="0" smtClean="0">
              <a:solidFill>
                <a:srgbClr val="224736"/>
              </a:solidFill>
            </a:endParaRPr>
          </a:p>
          <a:p>
            <a:pPr eaLnBrk="1" hangingPunct="1">
              <a:spcBef>
                <a:spcPct val="0"/>
              </a:spcBef>
            </a:pPr>
            <a:endParaRPr lang="nl-NL" sz="2200" dirty="0" smtClean="0">
              <a:solidFill>
                <a:srgbClr val="640064"/>
              </a:solidFill>
            </a:endParaRPr>
          </a:p>
        </p:txBody>
      </p:sp>
      <p:sp>
        <p:nvSpPr>
          <p:cNvPr id="3074" name="Rectangle 2"/>
          <p:cNvSpPr>
            <a:spLocks noChangeArrowheads="1"/>
          </p:cNvSpPr>
          <p:nvPr/>
        </p:nvSpPr>
        <p:spPr bwMode="auto">
          <a:xfrm>
            <a:off x="5395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wegafzetting 96b </a:t>
            </a:r>
            <a:r>
              <a:rPr lang="nl-NL" sz="2800" dirty="0">
                <a:solidFill>
                  <a:srgbClr val="B6B700"/>
                </a:solidFill>
              </a:rPr>
              <a:t>(1)</a:t>
            </a:r>
          </a:p>
        </p:txBody>
      </p:sp>
      <p:pic>
        <p:nvPicPr>
          <p:cNvPr id="296966" name="Picture 6" descr="handboek96b-wegafzetti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80764">
            <a:off x="668987" y="4682656"/>
            <a:ext cx="1392625" cy="1954662"/>
          </a:xfrm>
          <a:prstGeom prst="rect">
            <a:avLst/>
          </a:prstGeom>
          <a:noFill/>
          <a:ln w="19050">
            <a:solidFill>
              <a:srgbClr val="224736"/>
            </a:solidFill>
          </a:ln>
          <a:extLst/>
        </p:spPr>
      </p:pic>
      <p:pic>
        <p:nvPicPr>
          <p:cNvPr id="296968" name="Picture 8" descr="1265_90x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15779">
            <a:off x="5843926" y="4563492"/>
            <a:ext cx="1470025" cy="2074862"/>
          </a:xfrm>
          <a:prstGeom prst="rect">
            <a:avLst/>
          </a:prstGeom>
          <a:noFill/>
          <a:ln w="9525">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296969" name="AutoShape 9"/>
          <p:cNvSpPr>
            <a:spLocks noChangeArrowheads="1"/>
          </p:cNvSpPr>
          <p:nvPr/>
        </p:nvSpPr>
        <p:spPr bwMode="auto">
          <a:xfrm>
            <a:off x="2267744" y="5589934"/>
            <a:ext cx="3455988" cy="287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6B700"/>
          </a:solidFill>
          <a:ln w="19050">
            <a:solidFill>
              <a:srgbClr val="224736"/>
            </a:solidFill>
            <a:miter lim="800000"/>
            <a:headEnd/>
            <a:tailEnd/>
          </a:ln>
        </p:spPr>
        <p:txBody>
          <a:bodyPr wrap="none" anchor="ctr"/>
          <a:lstStyle/>
          <a:p>
            <a:endParaRPr lang="nl-NL"/>
          </a:p>
        </p:txBody>
      </p:sp>
      <p:sp>
        <p:nvSpPr>
          <p:cNvPr id="296970" name="Text Box 10"/>
          <p:cNvSpPr txBox="1">
            <a:spLocks noChangeArrowheads="1"/>
          </p:cNvSpPr>
          <p:nvPr/>
        </p:nvSpPr>
        <p:spPr bwMode="auto">
          <a:xfrm>
            <a:off x="3131344" y="5302597"/>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juli 2005</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96966"/>
                                        </p:tgtEl>
                                        <p:attrNameLst>
                                          <p:attrName>style.visibility</p:attrName>
                                        </p:attrNameLst>
                                      </p:cBhvr>
                                      <p:to>
                                        <p:strVal val="visible"/>
                                      </p:to>
                                    </p:set>
                                    <p:anim calcmode="lin" valueType="num">
                                      <p:cBhvr additive="base">
                                        <p:cTn id="7" dur="2000" fill="hold"/>
                                        <p:tgtEl>
                                          <p:spTgt spid="296966"/>
                                        </p:tgtEl>
                                        <p:attrNameLst>
                                          <p:attrName>ppt_x</p:attrName>
                                        </p:attrNameLst>
                                      </p:cBhvr>
                                      <p:tavLst>
                                        <p:tav tm="0">
                                          <p:val>
                                            <p:strVal val="0-#ppt_w/2"/>
                                          </p:val>
                                        </p:tav>
                                        <p:tav tm="100000">
                                          <p:val>
                                            <p:strVal val="#ppt_x"/>
                                          </p:val>
                                        </p:tav>
                                      </p:tavLst>
                                    </p:anim>
                                    <p:anim calcmode="lin" valueType="num">
                                      <p:cBhvr additive="base">
                                        <p:cTn id="8" dur="2000" fill="hold"/>
                                        <p:tgtEl>
                                          <p:spTgt spid="29696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96970"/>
                                        </p:tgtEl>
                                        <p:attrNameLst>
                                          <p:attrName>style.visibility</p:attrName>
                                        </p:attrNameLst>
                                      </p:cBhvr>
                                      <p:to>
                                        <p:strVal val="visible"/>
                                      </p:to>
                                    </p:set>
                                    <p:anim calcmode="lin" valueType="num">
                                      <p:cBhvr additive="base">
                                        <p:cTn id="12" dur="3000" fill="hold"/>
                                        <p:tgtEl>
                                          <p:spTgt spid="296970"/>
                                        </p:tgtEl>
                                        <p:attrNameLst>
                                          <p:attrName>ppt_x</p:attrName>
                                        </p:attrNameLst>
                                      </p:cBhvr>
                                      <p:tavLst>
                                        <p:tav tm="0">
                                          <p:val>
                                            <p:strVal val="0-#ppt_w/2"/>
                                          </p:val>
                                        </p:tav>
                                        <p:tav tm="100000">
                                          <p:val>
                                            <p:strVal val="#ppt_x"/>
                                          </p:val>
                                        </p:tav>
                                      </p:tavLst>
                                    </p:anim>
                                    <p:anim calcmode="lin" valueType="num">
                                      <p:cBhvr additive="base">
                                        <p:cTn id="13" dur="3000" fill="hold"/>
                                        <p:tgtEl>
                                          <p:spTgt spid="29697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96969"/>
                                        </p:tgtEl>
                                        <p:attrNameLst>
                                          <p:attrName>style.visibility</p:attrName>
                                        </p:attrNameLst>
                                      </p:cBhvr>
                                      <p:to>
                                        <p:strVal val="visible"/>
                                      </p:to>
                                    </p:set>
                                    <p:anim calcmode="lin" valueType="num">
                                      <p:cBhvr additive="base">
                                        <p:cTn id="16" dur="3000" fill="hold"/>
                                        <p:tgtEl>
                                          <p:spTgt spid="296969"/>
                                        </p:tgtEl>
                                        <p:attrNameLst>
                                          <p:attrName>ppt_x</p:attrName>
                                        </p:attrNameLst>
                                      </p:cBhvr>
                                      <p:tavLst>
                                        <p:tav tm="0">
                                          <p:val>
                                            <p:strVal val="0-#ppt_w/2"/>
                                          </p:val>
                                        </p:tav>
                                        <p:tav tm="100000">
                                          <p:val>
                                            <p:strVal val="#ppt_x"/>
                                          </p:val>
                                        </p:tav>
                                      </p:tavLst>
                                    </p:anim>
                                    <p:anim calcmode="lin" valueType="num">
                                      <p:cBhvr additive="base">
                                        <p:cTn id="17" dur="3000" fill="hold"/>
                                        <p:tgtEl>
                                          <p:spTgt spid="29696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6000"/>
                            </p:stCondLst>
                            <p:childTnLst>
                              <p:par>
                                <p:cTn id="19" presetID="2" presetClass="entr" presetSubtype="8" fill="hold" nodeType="afterEffect">
                                  <p:stCondLst>
                                    <p:cond delay="0"/>
                                  </p:stCondLst>
                                  <p:childTnLst>
                                    <p:set>
                                      <p:cBhvr>
                                        <p:cTn id="20" dur="1" fill="hold">
                                          <p:stCondLst>
                                            <p:cond delay="0"/>
                                          </p:stCondLst>
                                        </p:cTn>
                                        <p:tgtEl>
                                          <p:spTgt spid="296968"/>
                                        </p:tgtEl>
                                        <p:attrNameLst>
                                          <p:attrName>style.visibility</p:attrName>
                                        </p:attrNameLst>
                                      </p:cBhvr>
                                      <p:to>
                                        <p:strVal val="visible"/>
                                      </p:to>
                                    </p:set>
                                    <p:anim calcmode="lin" valueType="num">
                                      <p:cBhvr additive="base">
                                        <p:cTn id="21" dur="3000" fill="hold"/>
                                        <p:tgtEl>
                                          <p:spTgt spid="296968"/>
                                        </p:tgtEl>
                                        <p:attrNameLst>
                                          <p:attrName>ppt_x</p:attrName>
                                        </p:attrNameLst>
                                      </p:cBhvr>
                                      <p:tavLst>
                                        <p:tav tm="0">
                                          <p:val>
                                            <p:strVal val="0-#ppt_w/2"/>
                                          </p:val>
                                        </p:tav>
                                        <p:tav tm="100000">
                                          <p:val>
                                            <p:strVal val="#ppt_x"/>
                                          </p:val>
                                        </p:tav>
                                      </p:tavLst>
                                    </p:anim>
                                    <p:anim calcmode="lin" valueType="num">
                                      <p:cBhvr additive="base">
                                        <p:cTn id="22" dur="3000" fill="hold"/>
                                        <p:tgtEl>
                                          <p:spTgt spid="296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9" grpId="0" animBg="1"/>
      <p:bldP spid="2969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9552" y="285750"/>
            <a:ext cx="8215312" cy="1143000"/>
          </a:xfrm>
        </p:spPr>
        <p:txBody>
          <a:bodyPr>
            <a:normAutofit/>
          </a:bodyPr>
          <a:lstStyle/>
          <a:p>
            <a:pPr eaLnBrk="1" hangingPunct="1">
              <a:defRPr/>
            </a:pPr>
            <a:r>
              <a:rPr lang="en-US" sz="2800" b="1" dirty="0" err="1" smtClean="0">
                <a:latin typeface="Arial" charset="0"/>
              </a:rPr>
              <a:t>Twentsche</a:t>
            </a:r>
            <a:r>
              <a:rPr lang="en-US" sz="2800" b="1" dirty="0" smtClean="0">
                <a:latin typeface="Arial" charset="0"/>
              </a:rPr>
              <a:t> Courant </a:t>
            </a:r>
            <a:r>
              <a:rPr lang="en-US" sz="2800" b="1" dirty="0" err="1" smtClean="0">
                <a:latin typeface="Arial" charset="0"/>
              </a:rPr>
              <a:t>Tubantia</a:t>
            </a:r>
            <a:r>
              <a:rPr lang="en-US" sz="2800" b="1" dirty="0" smtClean="0">
                <a:latin typeface="Arial" charset="0"/>
              </a:rPr>
              <a:t> 29-06-2010</a:t>
            </a:r>
            <a:endParaRPr lang="nl-NL" sz="2800" dirty="0" smtClean="0"/>
          </a:p>
        </p:txBody>
      </p:sp>
      <p:sp>
        <p:nvSpPr>
          <p:cNvPr id="9219" name="Rectangle 3"/>
          <p:cNvSpPr>
            <a:spLocks noGrp="1" noChangeArrowheads="1"/>
          </p:cNvSpPr>
          <p:nvPr>
            <p:ph idx="1"/>
          </p:nvPr>
        </p:nvSpPr>
        <p:spPr>
          <a:xfrm>
            <a:off x="251520" y="1800175"/>
            <a:ext cx="7344816" cy="5229225"/>
          </a:xfrm>
        </p:spPr>
        <p:txBody>
          <a:bodyPr>
            <a:noAutofit/>
          </a:bodyPr>
          <a:lstStyle/>
          <a:p>
            <a:pPr eaLnBrk="1" hangingPunct="1">
              <a:spcBef>
                <a:spcPts val="600"/>
              </a:spcBef>
            </a:pPr>
            <a:r>
              <a:rPr lang="nl-NL" sz="1800" dirty="0" smtClean="0">
                <a:solidFill>
                  <a:srgbClr val="224736"/>
                </a:solidFill>
              </a:rPr>
              <a:t>Bij één op de drie </a:t>
            </a:r>
            <a:r>
              <a:rPr lang="nl-NL" sz="1800" dirty="0" err="1" smtClean="0">
                <a:hlinkClick r:id="rId3" action="ppaction://hlinkfile"/>
              </a:rPr>
              <a:t>wegenbouwlokaties</a:t>
            </a:r>
            <a:r>
              <a:rPr lang="nl-NL" sz="1800" dirty="0" smtClean="0">
                <a:solidFill>
                  <a:srgbClr val="640064"/>
                </a:solidFill>
              </a:rPr>
              <a:t> </a:t>
            </a:r>
            <a:r>
              <a:rPr lang="nl-NL" sz="1800" dirty="0" smtClean="0">
                <a:solidFill>
                  <a:srgbClr val="224736"/>
                </a:solidFill>
              </a:rPr>
              <a:t>heeft de arbeidsinspectie geconstateerd dat wegwerkers onvoldoende beschermd zijn tegen aanrijdingen;</a:t>
            </a:r>
          </a:p>
          <a:p>
            <a:pPr eaLnBrk="1" hangingPunct="1">
              <a:spcBef>
                <a:spcPts val="600"/>
              </a:spcBef>
            </a:pPr>
            <a:r>
              <a:rPr lang="nl-NL" sz="1800" dirty="0" smtClean="0">
                <a:solidFill>
                  <a:srgbClr val="224736"/>
                </a:solidFill>
              </a:rPr>
              <a:t>Op 21 van de 213 locaties is het werk zelfs stilgelegd wegens onaanvaardbaar hoog risico op een ongeluk;</a:t>
            </a:r>
          </a:p>
          <a:p>
            <a:pPr eaLnBrk="1" hangingPunct="1">
              <a:spcBef>
                <a:spcPts val="600"/>
              </a:spcBef>
            </a:pPr>
            <a:r>
              <a:rPr lang="nl-NL" sz="1800" dirty="0" smtClean="0">
                <a:solidFill>
                  <a:srgbClr val="224736"/>
                </a:solidFill>
              </a:rPr>
              <a:t>Sinds 2007 wel verbetering maar is nog steeds ‘onder de maat’;</a:t>
            </a:r>
          </a:p>
          <a:p>
            <a:pPr eaLnBrk="1" hangingPunct="1">
              <a:spcBef>
                <a:spcPts val="600"/>
              </a:spcBef>
            </a:pPr>
            <a:r>
              <a:rPr lang="nl-NL" sz="1800" dirty="0" smtClean="0">
                <a:solidFill>
                  <a:srgbClr val="224736"/>
                </a:solidFill>
              </a:rPr>
              <a:t>Opdrachtgevers als gemeenten en provincies vinden het volgens de wegenbouwers belangrijker dat het verkeer goed doorstroomt dan dat de werkplek zo veilig mogelijk is;</a:t>
            </a:r>
          </a:p>
          <a:p>
            <a:pPr eaLnBrk="1" hangingPunct="1">
              <a:spcBef>
                <a:spcPts val="600"/>
              </a:spcBef>
            </a:pPr>
            <a:r>
              <a:rPr lang="nl-NL" sz="1800" dirty="0" smtClean="0">
                <a:solidFill>
                  <a:srgbClr val="224736"/>
                </a:solidFill>
              </a:rPr>
              <a:t>Aanrijdgevaar is groter op gemeentelijke en provinciale wegen dan rijkswegen;</a:t>
            </a:r>
          </a:p>
          <a:p>
            <a:pPr eaLnBrk="1" hangingPunct="1">
              <a:spcBef>
                <a:spcPts val="600"/>
              </a:spcBef>
            </a:pPr>
            <a:r>
              <a:rPr lang="nl-NL" sz="1800" dirty="0" smtClean="0">
                <a:solidFill>
                  <a:srgbClr val="224736"/>
                </a:solidFill>
              </a:rPr>
              <a:t>Arbeidsinspectie geeft aan dat wegenbouwers zelf meer verantwoordelijkheid moeten nemen bij het aannemen van een opdracht. Als het werk niet veilig kan worden gedaan dan moeten ze het niet accepteren;</a:t>
            </a:r>
          </a:p>
        </p:txBody>
      </p:sp>
    </p:spTree>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type="body" idx="4294967295"/>
          </p:nvPr>
        </p:nvSpPr>
        <p:spPr>
          <a:xfrm>
            <a:off x="251521" y="1844824"/>
            <a:ext cx="7344816" cy="5013176"/>
          </a:xfrm>
        </p:spPr>
        <p:txBody>
          <a:bodyPr/>
          <a:lstStyle/>
          <a:p>
            <a:pPr eaLnBrk="1" hangingPunct="1">
              <a:spcBef>
                <a:spcPts val="1200"/>
              </a:spcBef>
              <a:spcAft>
                <a:spcPts val="1200"/>
              </a:spcAft>
            </a:pPr>
            <a:r>
              <a:rPr lang="nl-NL" sz="2400" dirty="0" smtClean="0">
                <a:solidFill>
                  <a:srgbClr val="224736"/>
                </a:solidFill>
              </a:rPr>
              <a:t>Blader het handboek eens door.</a:t>
            </a:r>
          </a:p>
          <a:p>
            <a:pPr eaLnBrk="1" hangingPunct="1">
              <a:spcBef>
                <a:spcPts val="1200"/>
              </a:spcBef>
              <a:spcAft>
                <a:spcPts val="1200"/>
              </a:spcAft>
            </a:pPr>
            <a:r>
              <a:rPr lang="nl-NL" sz="2400" dirty="0" smtClean="0">
                <a:solidFill>
                  <a:srgbClr val="224736"/>
                </a:solidFill>
              </a:rPr>
              <a:t>Wat valt je daarbij op?: …</a:t>
            </a:r>
          </a:p>
          <a:p>
            <a:pPr lvl="1" eaLnBrk="1" hangingPunct="1">
              <a:spcBef>
                <a:spcPts val="1200"/>
              </a:spcBef>
              <a:spcAft>
                <a:spcPts val="1200"/>
              </a:spcAft>
            </a:pPr>
            <a:r>
              <a:rPr lang="nl-NL" sz="2200" dirty="0" smtClean="0">
                <a:solidFill>
                  <a:srgbClr val="224736"/>
                </a:solidFill>
              </a:rPr>
              <a:t>Boek bestaat uit twee delen:</a:t>
            </a:r>
          </a:p>
          <a:p>
            <a:pPr lvl="2" eaLnBrk="1" hangingPunct="1">
              <a:spcBef>
                <a:spcPts val="1200"/>
              </a:spcBef>
              <a:spcAft>
                <a:spcPts val="1200"/>
              </a:spcAft>
            </a:pPr>
            <a:r>
              <a:rPr lang="nl-NL" sz="2200" dirty="0" smtClean="0">
                <a:solidFill>
                  <a:srgbClr val="224736"/>
                </a:solidFill>
              </a:rPr>
              <a:t>Vóór pagina 23 veel tekst</a:t>
            </a:r>
          </a:p>
          <a:p>
            <a:pPr lvl="2" eaLnBrk="1" hangingPunct="1">
              <a:spcBef>
                <a:spcPts val="1200"/>
              </a:spcBef>
              <a:spcAft>
                <a:spcPts val="1200"/>
              </a:spcAft>
            </a:pPr>
            <a:r>
              <a:rPr lang="nl-NL" sz="2200" dirty="0" smtClean="0">
                <a:solidFill>
                  <a:srgbClr val="224736"/>
                </a:solidFill>
              </a:rPr>
              <a:t>Ná pagina 23 veel tekeningen ofwel maatregelfiguren</a:t>
            </a:r>
          </a:p>
          <a:p>
            <a:pPr eaLnBrk="1" hangingPunct="1">
              <a:spcBef>
                <a:spcPts val="1200"/>
              </a:spcBef>
              <a:spcAft>
                <a:spcPts val="1200"/>
              </a:spcAft>
            </a:pPr>
            <a:endParaRPr lang="nl-NL" sz="2200" dirty="0" smtClean="0">
              <a:solidFill>
                <a:srgbClr val="224736"/>
              </a:solidFill>
            </a:endParaRP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wegafzetting 96b </a:t>
            </a:r>
            <a:r>
              <a:rPr lang="nl-NL" sz="2800" dirty="0">
                <a:solidFill>
                  <a:srgbClr val="B6B700"/>
                </a:solidFill>
              </a:rPr>
              <a:t>(2)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482">
                                            <p:txEl>
                                              <p:pRg st="2" end="2"/>
                                            </p:txEl>
                                          </p:spTgt>
                                        </p:tgtEl>
                                        <p:attrNameLst>
                                          <p:attrName>style.visibility</p:attrName>
                                        </p:attrNameLst>
                                      </p:cBhvr>
                                      <p:to>
                                        <p:strVal val="visible"/>
                                      </p:to>
                                    </p:set>
                                    <p:anim calcmode="lin" valueType="num">
                                      <p:cBhvr additive="base">
                                        <p:cTn id="7" dur="2000" fill="hold"/>
                                        <p:tgtEl>
                                          <p:spTgt spid="276482">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7648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482">
                                            <p:txEl>
                                              <p:pRg st="3" end="3"/>
                                            </p:txEl>
                                          </p:spTgt>
                                        </p:tgtEl>
                                        <p:attrNameLst>
                                          <p:attrName>style.visibility</p:attrName>
                                        </p:attrNameLst>
                                      </p:cBhvr>
                                      <p:to>
                                        <p:strVal val="visible"/>
                                      </p:to>
                                    </p:set>
                                    <p:anim calcmode="lin" valueType="num">
                                      <p:cBhvr additive="base">
                                        <p:cTn id="11" dur="2000" fill="hold"/>
                                        <p:tgtEl>
                                          <p:spTgt spid="276482">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7648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482">
                                            <p:txEl>
                                              <p:pRg st="4" end="4"/>
                                            </p:txEl>
                                          </p:spTgt>
                                        </p:tgtEl>
                                        <p:attrNameLst>
                                          <p:attrName>style.visibility</p:attrName>
                                        </p:attrNameLst>
                                      </p:cBhvr>
                                      <p:to>
                                        <p:strVal val="visible"/>
                                      </p:to>
                                    </p:set>
                                    <p:anim calcmode="lin" valueType="num">
                                      <p:cBhvr additive="base">
                                        <p:cTn id="15" dur="2000" fill="hold"/>
                                        <p:tgtEl>
                                          <p:spTgt spid="276482">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7648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4294967295"/>
          </p:nvPr>
        </p:nvSpPr>
        <p:spPr>
          <a:xfrm>
            <a:off x="251521" y="1872183"/>
            <a:ext cx="7344816" cy="5229225"/>
          </a:xfrm>
        </p:spPr>
        <p:txBody>
          <a:bodyPr/>
          <a:lstStyle/>
          <a:p>
            <a:pPr eaLnBrk="1" hangingPunct="1">
              <a:spcBef>
                <a:spcPts val="1200"/>
              </a:spcBef>
              <a:spcAft>
                <a:spcPts val="1200"/>
              </a:spcAft>
            </a:pPr>
            <a:r>
              <a:rPr lang="nl-NL" sz="2400" dirty="0" smtClean="0">
                <a:solidFill>
                  <a:srgbClr val="224736"/>
                </a:solidFill>
              </a:rPr>
              <a:t>Vanaf pagina 22 en 23 vind je in de kantlijn gele en blauwe vakjes. </a:t>
            </a:r>
          </a:p>
          <a:p>
            <a:pPr lvl="1" eaLnBrk="1" hangingPunct="1">
              <a:spcBef>
                <a:spcPts val="1200"/>
              </a:spcBef>
              <a:spcAft>
                <a:spcPts val="1200"/>
              </a:spcAft>
            </a:pPr>
            <a:r>
              <a:rPr lang="nl-NL" sz="2200" b="1" dirty="0" smtClean="0">
                <a:solidFill>
                  <a:srgbClr val="FFCC00"/>
                </a:solidFill>
              </a:rPr>
              <a:t>Geel</a:t>
            </a:r>
            <a:r>
              <a:rPr lang="nl-NL" sz="2200" dirty="0" smtClean="0">
                <a:solidFill>
                  <a:srgbClr val="640064"/>
                </a:solidFill>
              </a:rPr>
              <a:t> </a:t>
            </a:r>
            <a:r>
              <a:rPr lang="nl-NL" sz="2200" dirty="0" smtClean="0">
                <a:solidFill>
                  <a:srgbClr val="224736"/>
                </a:solidFill>
              </a:rPr>
              <a:t>correspondeert met de </a:t>
            </a:r>
            <a:r>
              <a:rPr lang="nl-NL" sz="2200" b="1" dirty="0" smtClean="0">
                <a:solidFill>
                  <a:srgbClr val="FFCC00"/>
                </a:solidFill>
              </a:rPr>
              <a:t>plek op de weg</a:t>
            </a:r>
            <a:r>
              <a:rPr lang="nl-NL" sz="2200" dirty="0" smtClean="0">
                <a:solidFill>
                  <a:srgbClr val="640064"/>
                </a:solidFill>
              </a:rPr>
              <a:t> </a:t>
            </a:r>
            <a:r>
              <a:rPr lang="nl-NL" sz="2200" dirty="0" smtClean="0">
                <a:solidFill>
                  <a:srgbClr val="224736"/>
                </a:solidFill>
              </a:rPr>
              <a:t>beschreven op pagina 13</a:t>
            </a:r>
          </a:p>
          <a:p>
            <a:pPr lvl="1" eaLnBrk="1" hangingPunct="1">
              <a:spcBef>
                <a:spcPts val="1200"/>
              </a:spcBef>
              <a:spcAft>
                <a:spcPts val="1200"/>
              </a:spcAft>
            </a:pPr>
            <a:r>
              <a:rPr lang="nl-NL" sz="2200" b="1" dirty="0" smtClean="0">
                <a:solidFill>
                  <a:srgbClr val="0066FF"/>
                </a:solidFill>
              </a:rPr>
              <a:t>Blauw</a:t>
            </a:r>
            <a:r>
              <a:rPr lang="nl-NL" sz="2200" dirty="0" smtClean="0">
                <a:solidFill>
                  <a:srgbClr val="640064"/>
                </a:solidFill>
              </a:rPr>
              <a:t> </a:t>
            </a:r>
            <a:r>
              <a:rPr lang="nl-NL" sz="2200" dirty="0" smtClean="0">
                <a:solidFill>
                  <a:srgbClr val="224736"/>
                </a:solidFill>
              </a:rPr>
              <a:t>correspondeert met het </a:t>
            </a:r>
            <a:r>
              <a:rPr lang="nl-NL" sz="2200" b="1" dirty="0" err="1" smtClean="0">
                <a:solidFill>
                  <a:srgbClr val="0066FF"/>
                </a:solidFill>
              </a:rPr>
              <a:t>wegtype</a:t>
            </a:r>
            <a:r>
              <a:rPr lang="nl-NL" sz="2200" dirty="0" smtClean="0">
                <a:solidFill>
                  <a:srgbClr val="640064"/>
                </a:solidFill>
              </a:rPr>
              <a:t> </a:t>
            </a:r>
            <a:r>
              <a:rPr lang="nl-NL" sz="2200" dirty="0" smtClean="0">
                <a:solidFill>
                  <a:srgbClr val="224736"/>
                </a:solidFill>
              </a:rPr>
              <a:t>beschreven op pagina 12</a:t>
            </a:r>
          </a:p>
          <a:p>
            <a:pPr eaLnBrk="1" hangingPunct="1">
              <a:spcBef>
                <a:spcPct val="0"/>
              </a:spcBef>
              <a:buFont typeface="Wingdings" pitchFamily="2" charset="2"/>
              <a:buNone/>
            </a:pPr>
            <a:endParaRPr lang="nl-NL" sz="2400" dirty="0" smtClean="0">
              <a:solidFill>
                <a:srgbClr val="640064"/>
              </a:solidFill>
            </a:endParaRPr>
          </a:p>
          <a:p>
            <a:pPr eaLnBrk="1" hangingPunct="1">
              <a:spcBef>
                <a:spcPct val="0"/>
              </a:spcBef>
            </a:pPr>
            <a:endParaRPr lang="nl-NL" sz="2300" dirty="0" smtClean="0">
              <a:solidFill>
                <a:srgbClr val="640064"/>
              </a:solidFill>
            </a:endParaRPr>
          </a:p>
          <a:p>
            <a:pPr eaLnBrk="1" hangingPunct="1">
              <a:spcBef>
                <a:spcPct val="0"/>
              </a:spcBef>
            </a:pPr>
            <a:endParaRPr lang="nl-NL" sz="2000" dirty="0" smtClean="0">
              <a:solidFill>
                <a:srgbClr val="640064"/>
              </a:solidFill>
            </a:endParaRP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wegafzetting 96b </a:t>
            </a:r>
            <a:r>
              <a:rPr lang="nl-NL" sz="2800" dirty="0">
                <a:solidFill>
                  <a:srgbClr val="B6B700"/>
                </a:solidFill>
              </a:rPr>
              <a:t>(3)</a:t>
            </a:r>
          </a:p>
        </p:txBody>
      </p:sp>
    </p:spTree>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3"/>
          <p:cNvSpPr>
            <a:spLocks noGrp="1" noChangeArrowheads="1"/>
          </p:cNvSpPr>
          <p:nvPr>
            <p:ph type="body" idx="4294967295"/>
          </p:nvPr>
        </p:nvSpPr>
        <p:spPr>
          <a:xfrm>
            <a:off x="539553" y="1844824"/>
            <a:ext cx="7056784" cy="5013176"/>
          </a:xfrm>
        </p:spPr>
        <p:txBody>
          <a:bodyPr/>
          <a:lstStyle/>
          <a:p>
            <a:pPr eaLnBrk="1" hangingPunct="1">
              <a:spcBef>
                <a:spcPct val="0"/>
              </a:spcBef>
            </a:pPr>
            <a:r>
              <a:rPr lang="nl-NL" sz="2400" dirty="0" smtClean="0">
                <a:solidFill>
                  <a:srgbClr val="224736"/>
                </a:solidFill>
              </a:rPr>
              <a:t>Bepalen maatregelfiguur. Hoe doen we dat?</a:t>
            </a:r>
          </a:p>
          <a:p>
            <a:pPr lvl="1" eaLnBrk="1" hangingPunct="1">
              <a:spcBef>
                <a:spcPct val="0"/>
              </a:spcBef>
            </a:pPr>
            <a:r>
              <a:rPr lang="nl-NL" sz="2000" dirty="0" smtClean="0">
                <a:solidFill>
                  <a:srgbClr val="224736"/>
                </a:solidFill>
              </a:rPr>
              <a:t>Gegevens:</a:t>
            </a:r>
          </a:p>
          <a:p>
            <a:pPr lvl="2" eaLnBrk="1" hangingPunct="1">
              <a:spcBef>
                <a:spcPct val="0"/>
              </a:spcBef>
            </a:pPr>
            <a:r>
              <a:rPr lang="nl-NL" sz="2000" dirty="0" smtClean="0">
                <a:solidFill>
                  <a:srgbClr val="224736"/>
                </a:solidFill>
              </a:rPr>
              <a:t>Weg is 6,5 meter breed</a:t>
            </a:r>
          </a:p>
          <a:p>
            <a:pPr lvl="2" eaLnBrk="1" hangingPunct="1">
              <a:spcBef>
                <a:spcPct val="0"/>
              </a:spcBef>
            </a:pPr>
            <a:r>
              <a:rPr lang="nl-NL" sz="2000" dirty="0" smtClean="0">
                <a:solidFill>
                  <a:srgbClr val="224736"/>
                </a:solidFill>
              </a:rPr>
              <a:t>Twee rijbanen zonder </a:t>
            </a:r>
            <a:r>
              <a:rPr lang="nl-NL" sz="2000" dirty="0" err="1" smtClean="0">
                <a:solidFill>
                  <a:srgbClr val="224736"/>
                </a:solidFill>
              </a:rPr>
              <a:t>asmarkering</a:t>
            </a:r>
            <a:endParaRPr lang="nl-NL" sz="2000" dirty="0" smtClean="0">
              <a:solidFill>
                <a:srgbClr val="224736"/>
              </a:solidFill>
            </a:endParaRPr>
          </a:p>
          <a:p>
            <a:pPr lvl="2" eaLnBrk="1" hangingPunct="1">
              <a:spcBef>
                <a:spcPct val="0"/>
              </a:spcBef>
            </a:pPr>
            <a:r>
              <a:rPr lang="nl-NL" sz="2000" dirty="0" smtClean="0">
                <a:solidFill>
                  <a:srgbClr val="224736"/>
                </a:solidFill>
              </a:rPr>
              <a:t>Maximale snelheid </a:t>
            </a:r>
            <a:r>
              <a:rPr lang="nl-NL" sz="2000" dirty="0" err="1" smtClean="0">
                <a:solidFill>
                  <a:srgbClr val="224736"/>
                </a:solidFill>
              </a:rPr>
              <a:t>V</a:t>
            </a:r>
            <a:r>
              <a:rPr lang="nl-NL" sz="1600" dirty="0" err="1" smtClean="0">
                <a:solidFill>
                  <a:srgbClr val="224736"/>
                </a:solidFill>
              </a:rPr>
              <a:t>max</a:t>
            </a:r>
            <a:r>
              <a:rPr lang="nl-NL" sz="2000" dirty="0" smtClean="0">
                <a:solidFill>
                  <a:srgbClr val="224736"/>
                </a:solidFill>
              </a:rPr>
              <a:t> is 50 km/uur</a:t>
            </a:r>
          </a:p>
          <a:p>
            <a:pPr lvl="2" eaLnBrk="1" hangingPunct="1">
              <a:spcBef>
                <a:spcPct val="0"/>
              </a:spcBef>
            </a:pPr>
            <a:r>
              <a:rPr lang="nl-NL" sz="2000" dirty="0" smtClean="0">
                <a:solidFill>
                  <a:srgbClr val="224736"/>
                </a:solidFill>
              </a:rPr>
              <a:t>Rustige weg met vrachtverkeer</a:t>
            </a:r>
          </a:p>
          <a:p>
            <a:pPr lvl="2" eaLnBrk="1" hangingPunct="1">
              <a:spcBef>
                <a:spcPct val="0"/>
              </a:spcBef>
            </a:pPr>
            <a:r>
              <a:rPr lang="nl-NL" sz="2000" dirty="0" smtClean="0">
                <a:solidFill>
                  <a:srgbClr val="224736"/>
                </a:solidFill>
              </a:rPr>
              <a:t>Kraan 3 m breed: 1 m in berm en 2 m op de weg</a:t>
            </a:r>
          </a:p>
          <a:p>
            <a:pPr lvl="2" eaLnBrk="1" hangingPunct="1">
              <a:spcBef>
                <a:spcPct val="0"/>
              </a:spcBef>
            </a:pPr>
            <a:r>
              <a:rPr lang="nl-NL" sz="2000" dirty="0" smtClean="0">
                <a:solidFill>
                  <a:srgbClr val="224736"/>
                </a:solidFill>
              </a:rPr>
              <a:t>Werk duurt halve dag op zelfde plek</a:t>
            </a:r>
          </a:p>
          <a:p>
            <a:pPr eaLnBrk="1" hangingPunct="1">
              <a:spcBef>
                <a:spcPct val="0"/>
              </a:spcBef>
            </a:pPr>
            <a:endParaRPr lang="nl-NL" sz="2400" dirty="0" smtClean="0">
              <a:solidFill>
                <a:srgbClr val="224736"/>
              </a:solidFill>
            </a:endParaRPr>
          </a:p>
          <a:p>
            <a:pPr eaLnBrk="1" hangingPunct="1">
              <a:spcBef>
                <a:spcPct val="0"/>
              </a:spcBef>
            </a:pPr>
            <a:r>
              <a:rPr lang="nl-NL" sz="2400" dirty="0" smtClean="0">
                <a:solidFill>
                  <a:srgbClr val="224736"/>
                </a:solidFill>
              </a:rPr>
              <a:t>Afzetten of afsluiten?</a:t>
            </a:r>
          </a:p>
          <a:p>
            <a:pPr lvl="1" eaLnBrk="1" hangingPunct="1">
              <a:spcBef>
                <a:spcPct val="0"/>
              </a:spcBef>
            </a:pPr>
            <a:r>
              <a:rPr lang="nl-NL" sz="2000" dirty="0" smtClean="0">
                <a:solidFill>
                  <a:srgbClr val="224736"/>
                </a:solidFill>
              </a:rPr>
              <a:t>2 (werkruimte) + 0,6 (vrije ruimte) + 0,5 (baakruimte)  + 0,25 (obstakelvreesruimte) = 3,35.  </a:t>
            </a:r>
          </a:p>
          <a:p>
            <a:pPr lvl="1" eaLnBrk="1" hangingPunct="1">
              <a:spcBef>
                <a:spcPct val="0"/>
              </a:spcBef>
            </a:pPr>
            <a:r>
              <a:rPr lang="nl-NL" sz="2000" dirty="0" smtClean="0">
                <a:solidFill>
                  <a:srgbClr val="224736"/>
                </a:solidFill>
              </a:rPr>
              <a:t>6,5 – 3,35 = </a:t>
            </a:r>
            <a:r>
              <a:rPr lang="nl-NL" sz="2000" u="sng" dirty="0" smtClean="0">
                <a:solidFill>
                  <a:srgbClr val="224736"/>
                </a:solidFill>
              </a:rPr>
              <a:t>3,15 m</a:t>
            </a:r>
            <a:r>
              <a:rPr lang="nl-NL" sz="2000" dirty="0" smtClean="0">
                <a:solidFill>
                  <a:srgbClr val="224736"/>
                </a:solidFill>
              </a:rPr>
              <a:t> verkeersruimte</a:t>
            </a:r>
          </a:p>
          <a:p>
            <a:pPr lvl="1" eaLnBrk="1" hangingPunct="1">
              <a:spcBef>
                <a:spcPct val="0"/>
              </a:spcBef>
            </a:pPr>
            <a:r>
              <a:rPr lang="nl-NL" sz="2000" dirty="0" smtClean="0">
                <a:solidFill>
                  <a:srgbClr val="224736"/>
                </a:solidFill>
              </a:rPr>
              <a:t>Dus: </a:t>
            </a:r>
            <a:r>
              <a:rPr lang="nl-NL" sz="2000" dirty="0" err="1" smtClean="0">
                <a:solidFill>
                  <a:srgbClr val="224736"/>
                </a:solidFill>
              </a:rPr>
              <a:t>werkvak</a:t>
            </a:r>
            <a:r>
              <a:rPr lang="nl-NL" sz="2000" dirty="0" smtClean="0">
                <a:solidFill>
                  <a:srgbClr val="224736"/>
                </a:solidFill>
              </a:rPr>
              <a:t> </a:t>
            </a:r>
            <a:r>
              <a:rPr lang="nl-NL" sz="2000" b="1" dirty="0" smtClean="0">
                <a:solidFill>
                  <a:srgbClr val="224736"/>
                </a:solidFill>
              </a:rPr>
              <a:t>afzetten</a:t>
            </a:r>
            <a:r>
              <a:rPr lang="nl-NL" sz="2000" dirty="0" smtClean="0">
                <a:solidFill>
                  <a:srgbClr val="224736"/>
                </a:solidFill>
              </a:rPr>
              <a:t>!</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(1)</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9314">
                                            <p:txEl>
                                              <p:pRg st="10" end="10"/>
                                            </p:txEl>
                                          </p:spTgt>
                                        </p:tgtEl>
                                        <p:attrNameLst>
                                          <p:attrName>style.visibility</p:attrName>
                                        </p:attrNameLst>
                                      </p:cBhvr>
                                      <p:to>
                                        <p:strVal val="visible"/>
                                      </p:to>
                                    </p:set>
                                    <p:anim calcmode="lin" valueType="num">
                                      <p:cBhvr additive="base">
                                        <p:cTn id="7" dur="2000" fill="hold"/>
                                        <p:tgtEl>
                                          <p:spTgt spid="269314">
                                            <p:txEl>
                                              <p:pRg st="10" end="1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69314">
                                            <p:txEl>
                                              <p:pRg st="10" end="1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9314">
                                            <p:txEl>
                                              <p:pRg st="11" end="11"/>
                                            </p:txEl>
                                          </p:spTgt>
                                        </p:tgtEl>
                                        <p:attrNameLst>
                                          <p:attrName>style.visibility</p:attrName>
                                        </p:attrNameLst>
                                      </p:cBhvr>
                                      <p:to>
                                        <p:strVal val="visible"/>
                                      </p:to>
                                    </p:set>
                                    <p:anim calcmode="lin" valueType="num">
                                      <p:cBhvr additive="base">
                                        <p:cTn id="11" dur="2000" fill="hold"/>
                                        <p:tgtEl>
                                          <p:spTgt spid="269314">
                                            <p:txEl>
                                              <p:pRg st="11" end="1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69314">
                                            <p:txEl>
                                              <p:pRg st="11" end="1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9314">
                                            <p:txEl>
                                              <p:pRg st="12" end="12"/>
                                            </p:txEl>
                                          </p:spTgt>
                                        </p:tgtEl>
                                        <p:attrNameLst>
                                          <p:attrName>style.visibility</p:attrName>
                                        </p:attrNameLst>
                                      </p:cBhvr>
                                      <p:to>
                                        <p:strVal val="visible"/>
                                      </p:to>
                                    </p:set>
                                    <p:anim calcmode="lin" valueType="num">
                                      <p:cBhvr additive="base">
                                        <p:cTn id="15" dur="2000" fill="hold"/>
                                        <p:tgtEl>
                                          <p:spTgt spid="269314">
                                            <p:txEl>
                                              <p:pRg st="12" end="1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6931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4294967295"/>
          </p:nvPr>
        </p:nvSpPr>
        <p:spPr>
          <a:xfrm>
            <a:off x="539750" y="1772816"/>
            <a:ext cx="7128594" cy="5085184"/>
          </a:xfrm>
        </p:spPr>
        <p:txBody>
          <a:bodyPr/>
          <a:lstStyle/>
          <a:p>
            <a:pPr lvl="1" eaLnBrk="1" hangingPunct="1">
              <a:spcBef>
                <a:spcPts val="1200"/>
              </a:spcBef>
              <a:buFont typeface="Wingdings" pitchFamily="2" charset="2"/>
              <a:buNone/>
            </a:pPr>
            <a:r>
              <a:rPr lang="nl-NL" sz="2200" dirty="0" smtClean="0">
                <a:solidFill>
                  <a:srgbClr val="224736"/>
                </a:solidFill>
              </a:rPr>
              <a:t>- </a:t>
            </a:r>
            <a:r>
              <a:rPr lang="nl-NL" sz="2200" dirty="0" err="1" smtClean="0">
                <a:solidFill>
                  <a:srgbClr val="224736"/>
                </a:solidFill>
              </a:rPr>
              <a:t>Wegtype</a:t>
            </a:r>
            <a:r>
              <a:rPr lang="nl-NL" sz="2200" dirty="0" smtClean="0">
                <a:solidFill>
                  <a:srgbClr val="224736"/>
                </a:solidFill>
              </a:rPr>
              <a:t> volgens pagina 12 is </a:t>
            </a:r>
            <a:r>
              <a:rPr lang="nl-NL" sz="2200" b="1" dirty="0" smtClean="0">
                <a:solidFill>
                  <a:srgbClr val="0066FF"/>
                </a:solidFill>
              </a:rPr>
              <a:t>E</a:t>
            </a:r>
          </a:p>
          <a:p>
            <a:pPr lvl="1" eaLnBrk="1" hangingPunct="1">
              <a:spcBef>
                <a:spcPts val="1200"/>
              </a:spcBef>
              <a:buFont typeface="Wingdings" pitchFamily="2" charset="2"/>
              <a:buNone/>
            </a:pPr>
            <a:r>
              <a:rPr lang="nl-NL" sz="2200" dirty="0" smtClean="0">
                <a:solidFill>
                  <a:srgbClr val="224736"/>
                </a:solidFill>
              </a:rPr>
              <a:t>- Plaats op de weg volgens pagina13 is </a:t>
            </a:r>
            <a:r>
              <a:rPr lang="nl-NL" sz="2200" b="1" dirty="0" smtClean="0">
                <a:solidFill>
                  <a:srgbClr val="FFCC00"/>
                </a:solidFill>
              </a:rPr>
              <a:t>IV</a:t>
            </a:r>
          </a:p>
          <a:p>
            <a:pPr lvl="1" eaLnBrk="1" hangingPunct="1">
              <a:spcBef>
                <a:spcPts val="1200"/>
              </a:spcBef>
              <a:buFont typeface="Wingdings" pitchFamily="2" charset="2"/>
              <a:buNone/>
            </a:pPr>
            <a:r>
              <a:rPr lang="nl-NL" sz="2200" dirty="0" smtClean="0">
                <a:solidFill>
                  <a:srgbClr val="224736"/>
                </a:solidFill>
              </a:rPr>
              <a:t>- Werk duurt 4 uur</a:t>
            </a:r>
          </a:p>
          <a:p>
            <a:pPr lvl="1" eaLnBrk="1" hangingPunct="1">
              <a:spcBef>
                <a:spcPts val="1200"/>
              </a:spcBef>
              <a:buFontTx/>
              <a:buNone/>
            </a:pPr>
            <a:r>
              <a:rPr lang="nl-NL" sz="2200" dirty="0" smtClean="0">
                <a:solidFill>
                  <a:srgbClr val="224736"/>
                </a:solidFill>
              </a:rPr>
              <a:t>- Snelheid buiten afzetting is 50 km</a:t>
            </a:r>
          </a:p>
          <a:p>
            <a:pPr eaLnBrk="1" hangingPunct="1">
              <a:spcBef>
                <a:spcPts val="1200"/>
              </a:spcBef>
            </a:pPr>
            <a:endParaRPr lang="nl-NL" sz="2200" dirty="0" smtClean="0">
              <a:solidFill>
                <a:srgbClr val="640064"/>
              </a:solidFill>
            </a:endParaRPr>
          </a:p>
          <a:p>
            <a:pPr eaLnBrk="1" hangingPunct="1">
              <a:spcBef>
                <a:spcPts val="1200"/>
              </a:spcBef>
            </a:pPr>
            <a:r>
              <a:rPr lang="nl-NL" sz="2400" dirty="0" smtClean="0">
                <a:solidFill>
                  <a:srgbClr val="224736"/>
                </a:solidFill>
              </a:rPr>
              <a:t>Zoek in handboek 1</a:t>
            </a:r>
            <a:r>
              <a:rPr lang="nl-NL" sz="2400" baseline="30000" dirty="0" smtClean="0">
                <a:solidFill>
                  <a:srgbClr val="224736"/>
                </a:solidFill>
              </a:rPr>
              <a:t>e</a:t>
            </a:r>
            <a:r>
              <a:rPr lang="nl-NL" sz="2400" dirty="0" smtClean="0">
                <a:solidFill>
                  <a:srgbClr val="224736"/>
                </a:solidFill>
              </a:rPr>
              <a:t> pag. waar </a:t>
            </a:r>
            <a:r>
              <a:rPr lang="nl-NL" sz="2400" b="1" dirty="0" smtClean="0">
                <a:solidFill>
                  <a:srgbClr val="0066FF"/>
                </a:solidFill>
              </a:rPr>
              <a:t>E</a:t>
            </a:r>
            <a:r>
              <a:rPr lang="nl-NL" sz="2400" dirty="0" smtClean="0">
                <a:solidFill>
                  <a:srgbClr val="640064"/>
                </a:solidFill>
              </a:rPr>
              <a:t> </a:t>
            </a:r>
            <a:r>
              <a:rPr lang="nl-NL" sz="2400" dirty="0" smtClean="0">
                <a:solidFill>
                  <a:srgbClr val="224736"/>
                </a:solidFill>
              </a:rPr>
              <a:t>blauw is en </a:t>
            </a:r>
            <a:r>
              <a:rPr lang="nl-NL" sz="2400" b="1" dirty="0" smtClean="0">
                <a:solidFill>
                  <a:srgbClr val="FFCC00"/>
                </a:solidFill>
              </a:rPr>
              <a:t>IV</a:t>
            </a:r>
            <a:r>
              <a:rPr lang="nl-NL" sz="2400" dirty="0" smtClean="0">
                <a:solidFill>
                  <a:srgbClr val="640064"/>
                </a:solidFill>
              </a:rPr>
              <a:t> </a:t>
            </a:r>
            <a:r>
              <a:rPr lang="nl-NL" sz="2400" dirty="0" smtClean="0">
                <a:solidFill>
                  <a:srgbClr val="224736"/>
                </a:solidFill>
              </a:rPr>
              <a:t>geel is. </a:t>
            </a:r>
          </a:p>
          <a:p>
            <a:pPr lvl="1" eaLnBrk="1" hangingPunct="1">
              <a:spcBef>
                <a:spcPts val="1200"/>
              </a:spcBef>
            </a:pPr>
            <a:r>
              <a:rPr lang="nl-NL" sz="2200" dirty="0" smtClean="0">
                <a:solidFill>
                  <a:srgbClr val="224736"/>
                </a:solidFill>
              </a:rPr>
              <a:t>Je komt uit op pagina 54, maatregelfiguur 96b-16.</a:t>
            </a:r>
            <a:r>
              <a:rPr lang="nl-NL" dirty="0" smtClean="0">
                <a:solidFill>
                  <a:srgbClr val="224736"/>
                </a:solidFill>
              </a:rPr>
              <a:t> </a:t>
            </a:r>
          </a:p>
          <a:p>
            <a:pPr lvl="1" eaLnBrk="1" hangingPunct="1">
              <a:spcBef>
                <a:spcPct val="0"/>
              </a:spcBef>
              <a:buFont typeface="Wingdings" pitchFamily="2" charset="2"/>
              <a:buNone/>
            </a:pPr>
            <a:endParaRPr lang="nl-NL" dirty="0" smtClean="0">
              <a:solidFill>
                <a:srgbClr val="009900"/>
              </a:solidFill>
            </a:endParaRP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0338">
                                            <p:txEl>
                                              <p:pRg st="6" end="6"/>
                                            </p:txEl>
                                          </p:spTgt>
                                        </p:tgtEl>
                                        <p:attrNameLst>
                                          <p:attrName>style.visibility</p:attrName>
                                        </p:attrNameLst>
                                      </p:cBhvr>
                                      <p:to>
                                        <p:strVal val="visible"/>
                                      </p:to>
                                    </p:set>
                                    <p:anim calcmode="lin" valueType="num">
                                      <p:cBhvr additive="base">
                                        <p:cTn id="7" dur="2000" fill="hold"/>
                                        <p:tgtEl>
                                          <p:spTgt spid="270338">
                                            <p:txEl>
                                              <p:pRg st="6" end="6"/>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7033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a:xfrm>
            <a:off x="251520" y="1628775"/>
            <a:ext cx="8243887" cy="5229225"/>
          </a:xfrm>
        </p:spPr>
        <p:txBody>
          <a:bodyPr>
            <a:normAutofit lnSpcReduction="10000"/>
          </a:bodyPr>
          <a:lstStyle/>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lvl="1" eaLnBrk="1" hangingPunct="1">
              <a:spcBef>
                <a:spcPct val="0"/>
              </a:spcBef>
              <a:buFont typeface="Wingdings" pitchFamily="2" charset="2"/>
              <a:buNone/>
            </a:pPr>
            <a:endParaRPr lang="nl-NL" dirty="0" smtClean="0">
              <a:solidFill>
                <a:srgbClr val="640064"/>
              </a:solidFill>
            </a:endParaRPr>
          </a:p>
          <a:p>
            <a:pPr eaLnBrk="1" hangingPunct="1">
              <a:spcBef>
                <a:spcPct val="0"/>
              </a:spcBef>
            </a:pPr>
            <a:r>
              <a:rPr lang="nl-NL" sz="2000" dirty="0" smtClean="0">
                <a:solidFill>
                  <a:srgbClr val="224736"/>
                </a:solidFill>
              </a:rPr>
              <a:t>Bij 50 km staat: zie 96b-17. Dus doorbladeren</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(3)</a:t>
            </a:r>
          </a:p>
        </p:txBody>
      </p:sp>
      <p:pic>
        <p:nvPicPr>
          <p:cNvPr id="68613" name="Picture 5" descr="IMG_07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412776"/>
            <a:ext cx="4329742"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p:cNvSpPr>
            <a:spLocks noGrp="1" noChangeArrowheads="1"/>
          </p:cNvSpPr>
          <p:nvPr>
            <p:ph type="body" idx="4294967295"/>
          </p:nvPr>
        </p:nvSpPr>
        <p:spPr>
          <a:xfrm>
            <a:off x="251521" y="1628775"/>
            <a:ext cx="7344816" cy="5229225"/>
          </a:xfrm>
        </p:spPr>
        <p:txBody>
          <a:bodyPr>
            <a:normAutofit/>
          </a:bodyPr>
          <a:lstStyle/>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lvl="1" eaLnBrk="1" hangingPunct="1">
              <a:lnSpc>
                <a:spcPct val="80000"/>
              </a:lnSpc>
              <a:spcBef>
                <a:spcPct val="0"/>
              </a:spcBef>
              <a:buFont typeface="Wingdings" pitchFamily="2" charset="2"/>
              <a:buNone/>
            </a:pPr>
            <a:endParaRPr lang="nl-NL" sz="2200" dirty="0" smtClean="0">
              <a:solidFill>
                <a:srgbClr val="640064"/>
              </a:solidFill>
            </a:endParaRPr>
          </a:p>
          <a:p>
            <a:pPr eaLnBrk="1" hangingPunct="1">
              <a:lnSpc>
                <a:spcPct val="80000"/>
              </a:lnSpc>
              <a:spcBef>
                <a:spcPct val="0"/>
              </a:spcBef>
            </a:pPr>
            <a:endParaRPr lang="nl-NL" sz="2000" dirty="0" smtClean="0">
              <a:solidFill>
                <a:srgbClr val="640064"/>
              </a:solidFill>
            </a:endParaRPr>
          </a:p>
          <a:p>
            <a:pPr eaLnBrk="1" hangingPunct="1">
              <a:lnSpc>
                <a:spcPct val="80000"/>
              </a:lnSpc>
              <a:spcBef>
                <a:spcPct val="0"/>
              </a:spcBef>
            </a:pPr>
            <a:endParaRPr lang="nl-NL" sz="2000" dirty="0" smtClean="0">
              <a:solidFill>
                <a:srgbClr val="640064"/>
              </a:solidFill>
            </a:endParaRPr>
          </a:p>
          <a:p>
            <a:pPr eaLnBrk="1" hangingPunct="1">
              <a:lnSpc>
                <a:spcPct val="80000"/>
              </a:lnSpc>
              <a:spcBef>
                <a:spcPct val="0"/>
              </a:spcBef>
            </a:pPr>
            <a:endParaRPr lang="nl-NL" sz="2000" dirty="0" smtClean="0">
              <a:solidFill>
                <a:srgbClr val="640064"/>
              </a:solidFill>
            </a:endParaRPr>
          </a:p>
          <a:p>
            <a:pPr marL="0" indent="0" eaLnBrk="1" hangingPunct="1">
              <a:lnSpc>
                <a:spcPct val="80000"/>
              </a:lnSpc>
              <a:spcBef>
                <a:spcPct val="0"/>
              </a:spcBef>
              <a:buNone/>
            </a:pPr>
            <a:endParaRPr lang="nl-NL" sz="2000" dirty="0">
              <a:solidFill>
                <a:srgbClr val="640064"/>
              </a:solidFill>
            </a:endParaRPr>
          </a:p>
          <a:p>
            <a:pPr eaLnBrk="1" hangingPunct="1">
              <a:lnSpc>
                <a:spcPct val="80000"/>
              </a:lnSpc>
              <a:spcBef>
                <a:spcPct val="0"/>
              </a:spcBef>
            </a:pPr>
            <a:endParaRPr lang="nl-NL" sz="2000" dirty="0" smtClean="0">
              <a:solidFill>
                <a:srgbClr val="640064"/>
              </a:solidFill>
            </a:endParaRPr>
          </a:p>
          <a:p>
            <a:pPr eaLnBrk="1" hangingPunct="1">
              <a:lnSpc>
                <a:spcPct val="80000"/>
              </a:lnSpc>
              <a:spcBef>
                <a:spcPct val="0"/>
              </a:spcBef>
            </a:pPr>
            <a:endParaRPr lang="nl-NL" sz="2000" dirty="0" smtClean="0">
              <a:solidFill>
                <a:srgbClr val="640064"/>
              </a:solidFill>
            </a:endParaRPr>
          </a:p>
          <a:p>
            <a:pPr eaLnBrk="1" hangingPunct="1">
              <a:lnSpc>
                <a:spcPct val="80000"/>
              </a:lnSpc>
              <a:spcBef>
                <a:spcPct val="0"/>
              </a:spcBef>
            </a:pPr>
            <a:endParaRPr lang="nl-NL" sz="2000" dirty="0" smtClean="0">
              <a:solidFill>
                <a:srgbClr val="640064"/>
              </a:solidFill>
            </a:endParaRPr>
          </a:p>
          <a:p>
            <a:pPr eaLnBrk="1" hangingPunct="1">
              <a:lnSpc>
                <a:spcPct val="80000"/>
              </a:lnSpc>
              <a:spcBef>
                <a:spcPct val="0"/>
              </a:spcBef>
            </a:pPr>
            <a:r>
              <a:rPr lang="nl-NL" sz="2000" dirty="0" smtClean="0">
                <a:solidFill>
                  <a:srgbClr val="224736"/>
                </a:solidFill>
              </a:rPr>
              <a:t>Betreft een rustige weg dus hoef je geen VRI te plaatsen</a:t>
            </a:r>
          </a:p>
          <a:p>
            <a:pPr lvl="1" eaLnBrk="1" hangingPunct="1">
              <a:lnSpc>
                <a:spcPct val="80000"/>
              </a:lnSpc>
              <a:spcBef>
                <a:spcPct val="0"/>
              </a:spcBef>
            </a:pPr>
            <a:r>
              <a:rPr lang="nl-NL" sz="2000" dirty="0" smtClean="0">
                <a:solidFill>
                  <a:srgbClr val="224736"/>
                </a:solidFill>
              </a:rPr>
              <a:t>Doorbladeren tot je geen VRI meer tegenkomt (96b18)</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(4)</a:t>
            </a:r>
          </a:p>
        </p:txBody>
      </p:sp>
      <p:pic>
        <p:nvPicPr>
          <p:cNvPr id="69637" name="Picture 5" descr="IMG_07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12776"/>
            <a:ext cx="4333570" cy="45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4914">
                                            <p:txEl>
                                              <p:pRg st="18" end="18"/>
                                            </p:txEl>
                                          </p:spTgt>
                                        </p:tgtEl>
                                        <p:attrNameLst>
                                          <p:attrName>style.visibility</p:attrName>
                                        </p:attrNameLst>
                                      </p:cBhvr>
                                      <p:to>
                                        <p:strVal val="visible"/>
                                      </p:to>
                                    </p:set>
                                    <p:anim calcmode="lin" valueType="num">
                                      <p:cBhvr additive="base">
                                        <p:cTn id="7" dur="2000" fill="hold"/>
                                        <p:tgtEl>
                                          <p:spTgt spid="294914">
                                            <p:txEl>
                                              <p:pRg st="18" end="18"/>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9491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3"/>
          <p:cNvSpPr>
            <a:spLocks noGrp="1" noChangeArrowheads="1"/>
          </p:cNvSpPr>
          <p:nvPr>
            <p:ph type="body" idx="4294967295"/>
          </p:nvPr>
        </p:nvSpPr>
        <p:spPr>
          <a:xfrm>
            <a:off x="251520" y="1628775"/>
            <a:ext cx="8243887" cy="5229225"/>
          </a:xfrm>
        </p:spPr>
        <p:txBody>
          <a:bodyPr>
            <a:normAutofit/>
          </a:bodyPr>
          <a:lstStyle/>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lvl="1" eaLnBrk="1" hangingPunct="1">
              <a:spcBef>
                <a:spcPct val="0"/>
              </a:spcBef>
              <a:buFont typeface="Wingdings" pitchFamily="2" charset="2"/>
              <a:buNone/>
            </a:pPr>
            <a:endParaRPr lang="nl-NL" sz="2000" dirty="0" smtClean="0">
              <a:solidFill>
                <a:srgbClr val="640064"/>
              </a:solidFill>
            </a:endParaRPr>
          </a:p>
          <a:p>
            <a:pPr eaLnBrk="1" hangingPunct="1">
              <a:spcBef>
                <a:spcPct val="0"/>
              </a:spcBef>
            </a:pPr>
            <a:r>
              <a:rPr lang="nl-NL" sz="2000" dirty="0" smtClean="0">
                <a:solidFill>
                  <a:srgbClr val="224736"/>
                </a:solidFill>
              </a:rPr>
              <a:t>Kijk in linker tabel of er 50 km/uur bij staat</a:t>
            </a:r>
          </a:p>
          <a:p>
            <a:pPr lvl="1" eaLnBrk="1" hangingPunct="1">
              <a:spcBef>
                <a:spcPct val="0"/>
              </a:spcBef>
            </a:pPr>
            <a:r>
              <a:rPr lang="nl-NL" sz="2000" dirty="0" smtClean="0">
                <a:solidFill>
                  <a:srgbClr val="224736"/>
                </a:solidFill>
              </a:rPr>
              <a:t>Doorverwijzing naar 96b-19 op pagina 60</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(5)</a:t>
            </a:r>
          </a:p>
        </p:txBody>
      </p:sp>
      <p:pic>
        <p:nvPicPr>
          <p:cNvPr id="70661" name="Picture 5" descr="IMG_07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5" y="1412776"/>
            <a:ext cx="3932809" cy="43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2866">
                                            <p:txEl>
                                              <p:pRg st="15" end="15"/>
                                            </p:txEl>
                                          </p:spTgt>
                                        </p:tgtEl>
                                        <p:attrNameLst>
                                          <p:attrName>style.visibility</p:attrName>
                                        </p:attrNameLst>
                                      </p:cBhvr>
                                      <p:to>
                                        <p:strVal val="visible"/>
                                      </p:to>
                                    </p:set>
                                    <p:anim calcmode="lin" valueType="num">
                                      <p:cBhvr additive="base">
                                        <p:cTn id="7" dur="2000" fill="hold"/>
                                        <p:tgtEl>
                                          <p:spTgt spid="292866">
                                            <p:txEl>
                                              <p:pRg st="15" end="15"/>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92866">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3"/>
          <p:cNvSpPr>
            <a:spLocks noGrp="1" noChangeArrowheads="1"/>
          </p:cNvSpPr>
          <p:nvPr>
            <p:ph type="body" idx="4294967295"/>
          </p:nvPr>
        </p:nvSpPr>
        <p:spPr>
          <a:xfrm>
            <a:off x="4859338" y="2276872"/>
            <a:ext cx="2809006" cy="4581128"/>
          </a:xfrm>
        </p:spPr>
        <p:txBody>
          <a:bodyPr>
            <a:normAutofit/>
          </a:bodyPr>
          <a:lstStyle/>
          <a:p>
            <a:pPr lvl="1" indent="-385763" eaLnBrk="1" hangingPunct="1">
              <a:spcBef>
                <a:spcPct val="0"/>
              </a:spcBef>
              <a:buFont typeface="Arial" panose="020B0604020202020204" pitchFamily="34" charset="0"/>
              <a:buChar char="─"/>
            </a:pPr>
            <a:r>
              <a:rPr lang="nl-NL" sz="2000" dirty="0" smtClean="0">
                <a:solidFill>
                  <a:srgbClr val="224736"/>
                </a:solidFill>
              </a:rPr>
              <a:t>Figuur 96b-19 gaan we straks buiten opzetten !</a:t>
            </a:r>
          </a:p>
          <a:p>
            <a:pPr lvl="1" indent="-385763" eaLnBrk="1" hangingPunct="1">
              <a:spcBef>
                <a:spcPct val="0"/>
              </a:spcBef>
            </a:pPr>
            <a:endParaRPr lang="nl-NL" sz="2000" dirty="0" smtClean="0">
              <a:solidFill>
                <a:srgbClr val="224736"/>
              </a:solidFill>
            </a:endParaRPr>
          </a:p>
          <a:p>
            <a:pPr lvl="1" indent="-385763" eaLnBrk="1" hangingPunct="1">
              <a:spcBef>
                <a:spcPct val="0"/>
              </a:spcBef>
              <a:buFont typeface="Arial" panose="020B0604020202020204" pitchFamily="34" charset="0"/>
              <a:buChar char="─"/>
            </a:pPr>
            <a:r>
              <a:rPr lang="nl-NL" sz="2000" dirty="0" smtClean="0">
                <a:solidFill>
                  <a:srgbClr val="224736"/>
                </a:solidFill>
              </a:rPr>
              <a:t>Maar nu:</a:t>
            </a:r>
          </a:p>
          <a:p>
            <a:pPr lvl="1" indent="-28575" eaLnBrk="1" hangingPunct="1">
              <a:spcBef>
                <a:spcPct val="0"/>
              </a:spcBef>
              <a:buNone/>
            </a:pPr>
            <a:r>
              <a:rPr lang="nl-NL" sz="2000" dirty="0" smtClean="0">
                <a:solidFill>
                  <a:srgbClr val="224736"/>
                </a:solidFill>
              </a:rPr>
              <a:t>Welk maatregelfiguur moet ik hanteren als mijn tijdsduur    1 uur is?</a:t>
            </a:r>
          </a:p>
          <a:p>
            <a:pPr marL="1076325" lvl="2" indent="-361950" eaLnBrk="1" hangingPunct="1">
              <a:spcBef>
                <a:spcPct val="0"/>
              </a:spcBef>
            </a:pPr>
            <a:r>
              <a:rPr lang="nl-NL" sz="2000" u="sng" dirty="0" smtClean="0">
                <a:solidFill>
                  <a:srgbClr val="009900"/>
                </a:solidFill>
              </a:rPr>
              <a:t>96b-37d</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(6)</a:t>
            </a:r>
          </a:p>
        </p:txBody>
      </p:sp>
      <p:pic>
        <p:nvPicPr>
          <p:cNvPr id="71685" name="Picture 6" descr="IMG_07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557338"/>
            <a:ext cx="4379524" cy="50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5938">
                                            <p:txEl>
                                              <p:pRg st="0" end="0"/>
                                            </p:txEl>
                                          </p:spTgt>
                                        </p:tgtEl>
                                        <p:attrNameLst>
                                          <p:attrName>style.visibility</p:attrName>
                                        </p:attrNameLst>
                                      </p:cBhvr>
                                      <p:to>
                                        <p:strVal val="visible"/>
                                      </p:to>
                                    </p:set>
                                    <p:anim calcmode="lin" valueType="num">
                                      <p:cBhvr additive="base">
                                        <p:cTn id="7" dur="3000" fill="hold"/>
                                        <p:tgtEl>
                                          <p:spTgt spid="295938">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95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5938">
                                            <p:txEl>
                                              <p:pRg st="2" end="2"/>
                                            </p:txEl>
                                          </p:spTgt>
                                        </p:tgtEl>
                                        <p:attrNameLst>
                                          <p:attrName>style.visibility</p:attrName>
                                        </p:attrNameLst>
                                      </p:cBhvr>
                                      <p:to>
                                        <p:strVal val="visible"/>
                                      </p:to>
                                    </p:set>
                                    <p:anim calcmode="lin" valueType="num">
                                      <p:cBhvr additive="base">
                                        <p:cTn id="13" dur="2000" fill="hold"/>
                                        <p:tgtEl>
                                          <p:spTgt spid="295938">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295938">
                                            <p:txEl>
                                              <p:pRg st="2" end="2"/>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2000"/>
                            </p:stCondLst>
                            <p:childTnLst>
                              <p:par>
                                <p:cTn id="16" presetID="2" presetClass="entr" presetSubtype="4" fill="hold" nodeType="afterEffect">
                                  <p:stCondLst>
                                    <p:cond delay="0"/>
                                  </p:stCondLst>
                                  <p:childTnLst>
                                    <p:set>
                                      <p:cBhvr>
                                        <p:cTn id="17" dur="1" fill="hold">
                                          <p:stCondLst>
                                            <p:cond delay="0"/>
                                          </p:stCondLst>
                                        </p:cTn>
                                        <p:tgtEl>
                                          <p:spTgt spid="295938">
                                            <p:txEl>
                                              <p:pRg st="3" end="3"/>
                                            </p:txEl>
                                          </p:spTgt>
                                        </p:tgtEl>
                                        <p:attrNameLst>
                                          <p:attrName>style.visibility</p:attrName>
                                        </p:attrNameLst>
                                      </p:cBhvr>
                                      <p:to>
                                        <p:strVal val="visible"/>
                                      </p:to>
                                    </p:set>
                                    <p:anim calcmode="lin" valueType="num">
                                      <p:cBhvr additive="base">
                                        <p:cTn id="18" dur="2000" fill="hold"/>
                                        <p:tgtEl>
                                          <p:spTgt spid="295938">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95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95938">
                                            <p:txEl>
                                              <p:pRg st="4" end="4"/>
                                            </p:txEl>
                                          </p:spTgt>
                                        </p:tgtEl>
                                        <p:attrNameLst>
                                          <p:attrName>style.visibility</p:attrName>
                                        </p:attrNameLst>
                                      </p:cBhvr>
                                      <p:to>
                                        <p:strVal val="visible"/>
                                      </p:to>
                                    </p:set>
                                    <p:anim calcmode="lin" valueType="num">
                                      <p:cBhvr additive="base">
                                        <p:cTn id="24" dur="3000" fill="hold"/>
                                        <p:tgtEl>
                                          <p:spTgt spid="295938">
                                            <p:txEl>
                                              <p:pRg st="4" end="4"/>
                                            </p:txEl>
                                          </p:spTgt>
                                        </p:tgtEl>
                                        <p:attrNameLst>
                                          <p:attrName>ppt_x</p:attrName>
                                        </p:attrNameLst>
                                      </p:cBhvr>
                                      <p:tavLst>
                                        <p:tav tm="0">
                                          <p:val>
                                            <p:strVal val="#ppt_x"/>
                                          </p:val>
                                        </p:tav>
                                        <p:tav tm="100000">
                                          <p:val>
                                            <p:strVal val="#ppt_x"/>
                                          </p:val>
                                        </p:tav>
                                      </p:tavLst>
                                    </p:anim>
                                    <p:anim calcmode="lin" valueType="num">
                                      <p:cBhvr additive="base">
                                        <p:cTn id="25" dur="3000" fill="hold"/>
                                        <p:tgtEl>
                                          <p:spTgt spid="295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4294967295"/>
          </p:nvPr>
        </p:nvSpPr>
        <p:spPr>
          <a:xfrm>
            <a:off x="251521" y="1772816"/>
            <a:ext cx="7416824" cy="5085184"/>
          </a:xfrm>
        </p:spPr>
        <p:txBody>
          <a:bodyPr>
            <a:normAutofit lnSpcReduction="10000"/>
          </a:bodyPr>
          <a:lstStyle/>
          <a:p>
            <a:pPr eaLnBrk="1" hangingPunct="1">
              <a:spcBef>
                <a:spcPct val="0"/>
              </a:spcBef>
            </a:pPr>
            <a:r>
              <a:rPr lang="nl-NL" sz="2400" dirty="0" smtClean="0">
                <a:solidFill>
                  <a:srgbClr val="224736"/>
                </a:solidFill>
              </a:rPr>
              <a:t>Volgorde plaatsen bebording van figuur 96b-19: </a:t>
            </a:r>
          </a:p>
          <a:p>
            <a:pPr eaLnBrk="1" hangingPunct="1">
              <a:spcBef>
                <a:spcPct val="0"/>
              </a:spcBef>
              <a:buFont typeface="Wingdings" pitchFamily="2" charset="2"/>
              <a:buNone/>
            </a:pPr>
            <a:r>
              <a:rPr lang="nl-NL" sz="2400" dirty="0" smtClean="0">
                <a:solidFill>
                  <a:srgbClr val="224736"/>
                </a:solidFill>
              </a:rPr>
              <a:t>	…van buiten naar binnen!</a:t>
            </a:r>
          </a:p>
          <a:p>
            <a:pPr lvl="1" eaLnBrk="1" hangingPunct="1">
              <a:spcBef>
                <a:spcPct val="0"/>
              </a:spcBef>
            </a:pPr>
            <a:r>
              <a:rPr lang="nl-NL" sz="2200" dirty="0" smtClean="0">
                <a:solidFill>
                  <a:srgbClr val="224736"/>
                </a:solidFill>
              </a:rPr>
              <a:t>12/14, 9 eigen weghelft (opzoeken wat snelheid a moet zijn)</a:t>
            </a:r>
          </a:p>
          <a:p>
            <a:pPr lvl="1" eaLnBrk="1" hangingPunct="1">
              <a:spcBef>
                <a:spcPct val="0"/>
              </a:spcBef>
            </a:pPr>
            <a:r>
              <a:rPr lang="nl-NL" sz="2200" dirty="0" smtClean="0">
                <a:solidFill>
                  <a:srgbClr val="224736"/>
                </a:solidFill>
              </a:rPr>
              <a:t>1</a:t>
            </a:r>
            <a:r>
              <a:rPr lang="nl-NL" sz="2200" baseline="30000" dirty="0" smtClean="0">
                <a:solidFill>
                  <a:srgbClr val="224736"/>
                </a:solidFill>
              </a:rPr>
              <a:t>e</a:t>
            </a:r>
            <a:r>
              <a:rPr lang="nl-NL" sz="2200" dirty="0" smtClean="0">
                <a:solidFill>
                  <a:srgbClr val="224736"/>
                </a:solidFill>
              </a:rPr>
              <a:t> schrikhek</a:t>
            </a:r>
          </a:p>
          <a:p>
            <a:pPr lvl="1" eaLnBrk="1" hangingPunct="1">
              <a:spcBef>
                <a:spcPct val="0"/>
              </a:spcBef>
            </a:pPr>
            <a:r>
              <a:rPr lang="nl-NL" sz="2200" dirty="0" smtClean="0">
                <a:solidFill>
                  <a:srgbClr val="224736"/>
                </a:solidFill>
              </a:rPr>
              <a:t>12/14, 9 op andere zijde van de weg (weg is &gt; 5 meter)</a:t>
            </a:r>
          </a:p>
          <a:p>
            <a:pPr lvl="1" eaLnBrk="1" hangingPunct="1">
              <a:spcBef>
                <a:spcPct val="0"/>
              </a:spcBef>
            </a:pPr>
            <a:r>
              <a:rPr lang="nl-NL" sz="2200" dirty="0" smtClean="0">
                <a:solidFill>
                  <a:srgbClr val="224736"/>
                </a:solidFill>
              </a:rPr>
              <a:t>2</a:t>
            </a:r>
            <a:r>
              <a:rPr lang="nl-NL" sz="2200" baseline="30000" dirty="0" smtClean="0">
                <a:solidFill>
                  <a:srgbClr val="224736"/>
                </a:solidFill>
              </a:rPr>
              <a:t>e</a:t>
            </a:r>
            <a:r>
              <a:rPr lang="nl-NL" sz="2200" dirty="0" smtClean="0">
                <a:solidFill>
                  <a:srgbClr val="224736"/>
                </a:solidFill>
              </a:rPr>
              <a:t> schrikhek, denk aan ½ afstand b</a:t>
            </a:r>
          </a:p>
          <a:p>
            <a:pPr lvl="1" eaLnBrk="1" hangingPunct="1">
              <a:spcBef>
                <a:spcPct val="0"/>
              </a:spcBef>
            </a:pPr>
            <a:r>
              <a:rPr lang="nl-NL" sz="2200" dirty="0" smtClean="0">
                <a:solidFill>
                  <a:srgbClr val="224736"/>
                </a:solidFill>
              </a:rPr>
              <a:t>Pionnen plaatsen. </a:t>
            </a:r>
          </a:p>
          <a:p>
            <a:pPr lvl="2" eaLnBrk="1" hangingPunct="1">
              <a:spcBef>
                <a:spcPct val="0"/>
              </a:spcBef>
            </a:pPr>
            <a:r>
              <a:rPr lang="nl-NL" sz="2100" dirty="0" smtClean="0">
                <a:solidFill>
                  <a:srgbClr val="224736"/>
                </a:solidFill>
              </a:rPr>
              <a:t>bij 50-60km/uur is dit max. 4 m1. </a:t>
            </a:r>
          </a:p>
          <a:p>
            <a:pPr lvl="2" eaLnBrk="1" hangingPunct="1">
              <a:spcBef>
                <a:spcPct val="0"/>
              </a:spcBef>
            </a:pPr>
            <a:r>
              <a:rPr lang="nl-NL" sz="2100" dirty="0" smtClean="0">
                <a:solidFill>
                  <a:srgbClr val="224736"/>
                </a:solidFill>
              </a:rPr>
              <a:t>Bij 80 km/uur is dit max. 12 m1</a:t>
            </a:r>
          </a:p>
          <a:p>
            <a:pPr lvl="1" eaLnBrk="1" hangingPunct="1">
              <a:spcBef>
                <a:spcPct val="0"/>
              </a:spcBef>
            </a:pPr>
            <a:r>
              <a:rPr lang="nl-NL" sz="2200" dirty="0" smtClean="0">
                <a:solidFill>
                  <a:srgbClr val="224736"/>
                </a:solidFill>
              </a:rPr>
              <a:t>Plaatsen einde alle verboden</a:t>
            </a:r>
          </a:p>
          <a:p>
            <a:pPr lvl="1" eaLnBrk="1" hangingPunct="1">
              <a:spcBef>
                <a:spcPct val="0"/>
              </a:spcBef>
            </a:pPr>
            <a:endParaRPr lang="nl-NL" sz="2200" dirty="0" smtClean="0">
              <a:solidFill>
                <a:srgbClr val="224736"/>
              </a:solidFill>
            </a:endParaRPr>
          </a:p>
          <a:p>
            <a:pPr eaLnBrk="1" hangingPunct="1">
              <a:spcBef>
                <a:spcPct val="0"/>
              </a:spcBef>
            </a:pPr>
            <a:r>
              <a:rPr lang="nl-NL" sz="2400" dirty="0" smtClean="0">
                <a:solidFill>
                  <a:srgbClr val="224736"/>
                </a:solidFill>
              </a:rPr>
              <a:t>Volgorde opruimen bebording van figuur 96b-19: </a:t>
            </a:r>
          </a:p>
          <a:p>
            <a:pPr eaLnBrk="1" hangingPunct="1">
              <a:spcBef>
                <a:spcPct val="0"/>
              </a:spcBef>
              <a:buFont typeface="Wingdings" pitchFamily="2" charset="2"/>
              <a:buNone/>
            </a:pPr>
            <a:r>
              <a:rPr lang="nl-NL" sz="2400" dirty="0" smtClean="0">
                <a:solidFill>
                  <a:srgbClr val="224736"/>
                </a:solidFill>
              </a:rPr>
              <a:t>	… van binnen naar buiten!</a:t>
            </a:r>
          </a:p>
          <a:p>
            <a:pPr lvl="1" eaLnBrk="1" hangingPunct="1">
              <a:spcBef>
                <a:spcPct val="0"/>
              </a:spcBef>
            </a:pPr>
            <a:endParaRPr lang="nl-NL" sz="2200" dirty="0" smtClean="0">
              <a:solidFill>
                <a:srgbClr val="640064"/>
              </a:solidFill>
            </a:endParaRP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Handboek </a:t>
            </a:r>
            <a:r>
              <a:rPr lang="nl-NL" sz="3200" b="1" dirty="0">
                <a:solidFill>
                  <a:srgbClr val="B6B700"/>
                </a:solidFill>
              </a:rPr>
              <a:t>96b, werkwijze </a:t>
            </a:r>
            <a:r>
              <a:rPr lang="nl-NL" sz="2800" dirty="0">
                <a:solidFill>
                  <a:srgbClr val="B6B700"/>
                </a:solidFill>
              </a:rPr>
              <a:t>(7)</a:t>
            </a:r>
          </a:p>
        </p:txBody>
      </p:sp>
      <p:sp>
        <p:nvSpPr>
          <p:cNvPr id="5" name="PIJL-RECHTS 4"/>
          <p:cNvSpPr/>
          <p:nvPr/>
        </p:nvSpPr>
        <p:spPr>
          <a:xfrm>
            <a:off x="5072063" y="2135709"/>
            <a:ext cx="714375" cy="357187"/>
          </a:xfrm>
          <a:prstGeom prst="rightArrow">
            <a:avLst/>
          </a:prstGeom>
          <a:solidFill>
            <a:srgbClr val="B6B700"/>
          </a:solidFill>
          <a:ln w="19050">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 name="PIJL-RECHTS 5"/>
          <p:cNvSpPr/>
          <p:nvPr/>
        </p:nvSpPr>
        <p:spPr>
          <a:xfrm rot="10800000">
            <a:off x="5786438" y="2135709"/>
            <a:ext cx="714375" cy="357187"/>
          </a:xfrm>
          <a:prstGeom prst="rightArrow">
            <a:avLst/>
          </a:prstGeom>
          <a:solidFill>
            <a:srgbClr val="B6B700"/>
          </a:solidFill>
          <a:ln w="19050">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PIJL-RECHTS 6"/>
          <p:cNvSpPr/>
          <p:nvPr/>
        </p:nvSpPr>
        <p:spPr>
          <a:xfrm>
            <a:off x="5857875" y="6143625"/>
            <a:ext cx="714375" cy="357188"/>
          </a:xfrm>
          <a:prstGeom prst="rightArrow">
            <a:avLst/>
          </a:prstGeom>
          <a:solidFill>
            <a:srgbClr val="B6B700"/>
          </a:solidFill>
          <a:ln w="19050">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PIJL-RECHTS 7"/>
          <p:cNvSpPr/>
          <p:nvPr/>
        </p:nvSpPr>
        <p:spPr>
          <a:xfrm rot="10800000">
            <a:off x="5143500" y="6143625"/>
            <a:ext cx="714375" cy="357188"/>
          </a:xfrm>
          <a:prstGeom prst="rightArrow">
            <a:avLst/>
          </a:prstGeom>
          <a:solidFill>
            <a:srgbClr val="B6B700"/>
          </a:solidFill>
          <a:ln w="19050">
            <a:solidFill>
              <a:srgbClr val="2247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2386">
                                            <p:txEl>
                                              <p:pRg st="2" end="2"/>
                                            </p:txEl>
                                          </p:spTgt>
                                        </p:tgtEl>
                                        <p:attrNameLst>
                                          <p:attrName>style.visibility</p:attrName>
                                        </p:attrNameLst>
                                      </p:cBhvr>
                                      <p:to>
                                        <p:strVal val="visible"/>
                                      </p:to>
                                    </p:set>
                                    <p:anim calcmode="lin" valueType="num">
                                      <p:cBhvr additive="base">
                                        <p:cTn id="7" dur="1000" fill="hold"/>
                                        <p:tgtEl>
                                          <p:spTgt spid="272386">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723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2386">
                                            <p:txEl>
                                              <p:pRg st="3" end="3"/>
                                            </p:txEl>
                                          </p:spTgt>
                                        </p:tgtEl>
                                        <p:attrNameLst>
                                          <p:attrName>style.visibility</p:attrName>
                                        </p:attrNameLst>
                                      </p:cBhvr>
                                      <p:to>
                                        <p:strVal val="visible"/>
                                      </p:to>
                                    </p:set>
                                    <p:anim calcmode="lin" valueType="num">
                                      <p:cBhvr additive="base">
                                        <p:cTn id="13" dur="1000" fill="hold"/>
                                        <p:tgtEl>
                                          <p:spTgt spid="272386">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723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2386">
                                            <p:txEl>
                                              <p:pRg st="4" end="4"/>
                                            </p:txEl>
                                          </p:spTgt>
                                        </p:tgtEl>
                                        <p:attrNameLst>
                                          <p:attrName>style.visibility</p:attrName>
                                        </p:attrNameLst>
                                      </p:cBhvr>
                                      <p:to>
                                        <p:strVal val="visible"/>
                                      </p:to>
                                    </p:set>
                                    <p:anim calcmode="lin" valueType="num">
                                      <p:cBhvr additive="base">
                                        <p:cTn id="19" dur="1000" fill="hold"/>
                                        <p:tgtEl>
                                          <p:spTgt spid="272386">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723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2386">
                                            <p:txEl>
                                              <p:pRg st="5" end="5"/>
                                            </p:txEl>
                                          </p:spTgt>
                                        </p:tgtEl>
                                        <p:attrNameLst>
                                          <p:attrName>style.visibility</p:attrName>
                                        </p:attrNameLst>
                                      </p:cBhvr>
                                      <p:to>
                                        <p:strVal val="visible"/>
                                      </p:to>
                                    </p:set>
                                    <p:anim calcmode="lin" valueType="num">
                                      <p:cBhvr additive="base">
                                        <p:cTn id="25" dur="1000" fill="hold"/>
                                        <p:tgtEl>
                                          <p:spTgt spid="272386">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7238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72386">
                                            <p:txEl>
                                              <p:pRg st="6" end="6"/>
                                            </p:txEl>
                                          </p:spTgt>
                                        </p:tgtEl>
                                        <p:attrNameLst>
                                          <p:attrName>style.visibility</p:attrName>
                                        </p:attrNameLst>
                                      </p:cBhvr>
                                      <p:to>
                                        <p:strVal val="visible"/>
                                      </p:to>
                                    </p:set>
                                    <p:anim calcmode="lin" valueType="num">
                                      <p:cBhvr additive="base">
                                        <p:cTn id="31" dur="1000" fill="hold"/>
                                        <p:tgtEl>
                                          <p:spTgt spid="272386">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7238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72386">
                                            <p:txEl>
                                              <p:pRg st="7" end="7"/>
                                            </p:txEl>
                                          </p:spTgt>
                                        </p:tgtEl>
                                        <p:attrNameLst>
                                          <p:attrName>style.visibility</p:attrName>
                                        </p:attrNameLst>
                                      </p:cBhvr>
                                      <p:to>
                                        <p:strVal val="visible"/>
                                      </p:to>
                                    </p:set>
                                    <p:anim calcmode="lin" valueType="num">
                                      <p:cBhvr additive="base">
                                        <p:cTn id="37" dur="1000" fill="hold"/>
                                        <p:tgtEl>
                                          <p:spTgt spid="272386">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72386">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2386">
                                            <p:txEl>
                                              <p:pRg st="8" end="8"/>
                                            </p:txEl>
                                          </p:spTgt>
                                        </p:tgtEl>
                                        <p:attrNameLst>
                                          <p:attrName>style.visibility</p:attrName>
                                        </p:attrNameLst>
                                      </p:cBhvr>
                                      <p:to>
                                        <p:strVal val="visible"/>
                                      </p:to>
                                    </p:set>
                                    <p:anim calcmode="lin" valueType="num">
                                      <p:cBhvr additive="base">
                                        <p:cTn id="41" dur="1000" fill="hold"/>
                                        <p:tgtEl>
                                          <p:spTgt spid="272386">
                                            <p:txEl>
                                              <p:pRg st="8" end="8"/>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27238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72386">
                                            <p:txEl>
                                              <p:pRg st="9" end="9"/>
                                            </p:txEl>
                                          </p:spTgt>
                                        </p:tgtEl>
                                        <p:attrNameLst>
                                          <p:attrName>style.visibility</p:attrName>
                                        </p:attrNameLst>
                                      </p:cBhvr>
                                      <p:to>
                                        <p:strVal val="visible"/>
                                      </p:to>
                                    </p:set>
                                    <p:anim calcmode="lin" valueType="num">
                                      <p:cBhvr additive="base">
                                        <p:cTn id="47" dur="1000" fill="hold"/>
                                        <p:tgtEl>
                                          <p:spTgt spid="272386">
                                            <p:txEl>
                                              <p:pRg st="9" end="9"/>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27238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272386">
                                            <p:txEl>
                                              <p:pRg st="11" end="11"/>
                                            </p:txEl>
                                          </p:spTgt>
                                        </p:tgtEl>
                                        <p:attrNameLst>
                                          <p:attrName>style.visibility</p:attrName>
                                        </p:attrNameLst>
                                      </p:cBhvr>
                                      <p:to>
                                        <p:strVal val="visible"/>
                                      </p:to>
                                    </p:set>
                                    <p:anim calcmode="lin" valueType="num">
                                      <p:cBhvr additive="base">
                                        <p:cTn id="53" dur="1000" fill="hold"/>
                                        <p:tgtEl>
                                          <p:spTgt spid="272386">
                                            <p:txEl>
                                              <p:pRg st="11" end="11"/>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27238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272386">
                                            <p:txEl>
                                              <p:pRg st="12" end="12"/>
                                            </p:txEl>
                                          </p:spTgt>
                                        </p:tgtEl>
                                        <p:attrNameLst>
                                          <p:attrName>style.visibility</p:attrName>
                                        </p:attrNameLst>
                                      </p:cBhvr>
                                      <p:to>
                                        <p:strVal val="visible"/>
                                      </p:to>
                                    </p:set>
                                    <p:anim calcmode="lin" valueType="num">
                                      <p:cBhvr additive="base">
                                        <p:cTn id="59" dur="1000" fill="hold"/>
                                        <p:tgtEl>
                                          <p:spTgt spid="272386">
                                            <p:txEl>
                                              <p:pRg st="12" end="12"/>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27238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4294967295"/>
          </p:nvPr>
        </p:nvSpPr>
        <p:spPr>
          <a:xfrm>
            <a:off x="251521" y="1844824"/>
            <a:ext cx="7344816" cy="5013176"/>
          </a:xfrm>
        </p:spPr>
        <p:txBody>
          <a:bodyPr/>
          <a:lstStyle/>
          <a:p>
            <a:pPr eaLnBrk="1" hangingPunct="1">
              <a:spcBef>
                <a:spcPct val="0"/>
              </a:spcBef>
            </a:pPr>
            <a:r>
              <a:rPr lang="nl-NL" sz="2400" dirty="0" smtClean="0">
                <a:solidFill>
                  <a:srgbClr val="224736"/>
                </a:solidFill>
              </a:rPr>
              <a:t>Opbouwen afzetting: Helft van groep gaat plaatsen, andere helft waarnemen</a:t>
            </a:r>
          </a:p>
          <a:p>
            <a:pPr eaLnBrk="1" hangingPunct="1">
              <a:lnSpc>
                <a:spcPct val="150000"/>
              </a:lnSpc>
              <a:spcBef>
                <a:spcPct val="0"/>
              </a:spcBef>
            </a:pPr>
            <a:r>
              <a:rPr lang="nl-NL" sz="2400" dirty="0" smtClean="0">
                <a:solidFill>
                  <a:srgbClr val="224736"/>
                </a:solidFill>
              </a:rPr>
              <a:t>Afbouwen afzetting: groepen wisselen van taak</a:t>
            </a:r>
          </a:p>
          <a:p>
            <a:pPr eaLnBrk="1" hangingPunct="1">
              <a:lnSpc>
                <a:spcPct val="150000"/>
              </a:lnSpc>
              <a:spcBef>
                <a:spcPct val="0"/>
              </a:spcBef>
            </a:pPr>
            <a:endParaRPr lang="nl-NL" sz="2400" dirty="0" smtClean="0">
              <a:solidFill>
                <a:srgbClr val="224736"/>
              </a:solidFill>
            </a:endParaRPr>
          </a:p>
          <a:p>
            <a:pPr eaLnBrk="1" hangingPunct="1">
              <a:lnSpc>
                <a:spcPct val="150000"/>
              </a:lnSpc>
              <a:spcBef>
                <a:spcPct val="0"/>
              </a:spcBef>
            </a:pPr>
            <a:endParaRPr lang="nl-NL" sz="2400" dirty="0" smtClean="0">
              <a:solidFill>
                <a:srgbClr val="224736"/>
              </a:solidFill>
            </a:endParaRPr>
          </a:p>
          <a:p>
            <a:pPr eaLnBrk="1" hangingPunct="1">
              <a:spcBef>
                <a:spcPct val="0"/>
              </a:spcBef>
            </a:pPr>
            <a:r>
              <a:rPr lang="nl-NL" sz="2400" dirty="0" smtClean="0">
                <a:solidFill>
                  <a:srgbClr val="224736"/>
                </a:solidFill>
              </a:rPr>
              <a:t>Na de opdracht evalueren we plenair met behulp van gemaakte foto’s</a:t>
            </a:r>
          </a:p>
        </p:txBody>
      </p:sp>
      <p:sp>
        <p:nvSpPr>
          <p:cNvPr id="3074" name="Rectangle 2"/>
          <p:cNvSpPr>
            <a:spLocks noChangeArrowheads="1"/>
          </p:cNvSpPr>
          <p:nvPr/>
        </p:nvSpPr>
        <p:spPr bwMode="auto">
          <a:xfrm>
            <a:off x="533152" y="285750"/>
            <a:ext cx="8215312" cy="1143000"/>
          </a:xfrm>
          <a:prstGeom prst="rect">
            <a:avLst/>
          </a:prstGeom>
          <a:noFill/>
          <a:ln w="9525">
            <a:noFill/>
            <a:miter lim="800000"/>
            <a:headEnd/>
            <a:tailEnd/>
          </a:ln>
        </p:spPr>
        <p:txBody>
          <a:bodyPr anchor="ctr"/>
          <a:lstStyle/>
          <a:p>
            <a:pPr>
              <a:defRPr/>
            </a:pPr>
            <a:r>
              <a:rPr lang="nl-NL" sz="3200" b="1" dirty="0" smtClean="0">
                <a:solidFill>
                  <a:srgbClr val="B6B700"/>
                </a:solidFill>
              </a:rPr>
              <a:t>Praktijkopdracht </a:t>
            </a:r>
            <a:r>
              <a:rPr lang="nl-NL" sz="3200" b="1" dirty="0">
                <a:solidFill>
                  <a:srgbClr val="B6B700"/>
                </a:solidFill>
              </a:rPr>
              <a:t>figuur 96b-19</a:t>
            </a:r>
            <a:endParaRPr lang="nl-NL" sz="2800" dirty="0">
              <a:solidFill>
                <a:srgbClr val="B6B7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72386">
                                            <p:txEl>
                                              <p:pRg st="0" end="0"/>
                                            </p:txEl>
                                          </p:spTgt>
                                        </p:tgtEl>
                                        <p:attrNameLst>
                                          <p:attrName>style.visibility</p:attrName>
                                        </p:attrNameLst>
                                      </p:cBhvr>
                                      <p:to>
                                        <p:strVal val="visible"/>
                                      </p:to>
                                    </p:set>
                                    <p:anim calcmode="lin" valueType="num">
                                      <p:cBhvr additive="base">
                                        <p:cTn id="7" dur="2000" fill="hold"/>
                                        <p:tgtEl>
                                          <p:spTgt spid="27238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7238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2386">
                                            <p:txEl>
                                              <p:pRg st="1" end="1"/>
                                            </p:txEl>
                                          </p:spTgt>
                                        </p:tgtEl>
                                        <p:attrNameLst>
                                          <p:attrName>style.visibility</p:attrName>
                                        </p:attrNameLst>
                                      </p:cBhvr>
                                      <p:to>
                                        <p:strVal val="visible"/>
                                      </p:to>
                                    </p:set>
                                    <p:anim calcmode="lin" valueType="num">
                                      <p:cBhvr additive="base">
                                        <p:cTn id="11" dur="2000" fill="hold"/>
                                        <p:tgtEl>
                                          <p:spTgt spid="27238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72386">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72386">
                                            <p:txEl>
                                              <p:pRg st="4" end="4"/>
                                            </p:txEl>
                                          </p:spTgt>
                                        </p:tgtEl>
                                        <p:attrNameLst>
                                          <p:attrName>style.visibility</p:attrName>
                                        </p:attrNameLst>
                                      </p:cBhvr>
                                      <p:to>
                                        <p:strVal val="visible"/>
                                      </p:to>
                                    </p:set>
                                    <p:anim calcmode="lin" valueType="num">
                                      <p:cBhvr additive="base">
                                        <p:cTn id="15" dur="2000" fill="hold"/>
                                        <p:tgtEl>
                                          <p:spTgt spid="272386">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7238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152" y="285750"/>
            <a:ext cx="8215312" cy="1143000"/>
          </a:xfrm>
        </p:spPr>
        <p:txBody>
          <a:bodyPr>
            <a:normAutofit/>
          </a:bodyPr>
          <a:lstStyle/>
          <a:p>
            <a:pPr eaLnBrk="1" hangingPunct="1">
              <a:defRPr/>
            </a:pPr>
            <a:r>
              <a:rPr lang="en-US" sz="2800" b="1" dirty="0" err="1" smtClean="0">
                <a:latin typeface="Arial" charset="0"/>
              </a:rPr>
              <a:t>Twentsche</a:t>
            </a:r>
            <a:r>
              <a:rPr lang="en-US" sz="2800" b="1" dirty="0" smtClean="0">
                <a:latin typeface="Arial" charset="0"/>
              </a:rPr>
              <a:t> Courant </a:t>
            </a:r>
            <a:r>
              <a:rPr lang="en-US" sz="2800" b="1" dirty="0" err="1" smtClean="0">
                <a:latin typeface="Arial" charset="0"/>
              </a:rPr>
              <a:t>Tubantia</a:t>
            </a:r>
            <a:r>
              <a:rPr lang="en-US" sz="2800" b="1" dirty="0" smtClean="0">
                <a:latin typeface="Arial" charset="0"/>
              </a:rPr>
              <a:t> 29-06-2010</a:t>
            </a:r>
            <a:endParaRPr lang="nl-NL" sz="2800" dirty="0" smtClean="0"/>
          </a:p>
        </p:txBody>
      </p:sp>
      <p:pic>
        <p:nvPicPr>
          <p:cNvPr id="10245" name="Picture 3" descr="D:\1. AOC-OOST\LESMATERIAAL\Cursus Veilig werken langs de weg\ongeval lijnw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378" y="3959999"/>
            <a:ext cx="3769291" cy="25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4" descr="D:\1. AOC-OOST\LESMATERIAAL\Cursus Veilig werken langs de weg\OngevalA28Wez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628800"/>
            <a:ext cx="3792855" cy="25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10247" name="Tekstvak 7"/>
          <p:cNvSpPr txBox="1">
            <a:spLocks noChangeArrowheads="1"/>
          </p:cNvSpPr>
          <p:nvPr/>
        </p:nvSpPr>
        <p:spPr bwMode="auto">
          <a:xfrm>
            <a:off x="1547664" y="6043190"/>
            <a:ext cx="1809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600" i="1" dirty="0">
                <a:solidFill>
                  <a:srgbClr val="224736"/>
                </a:solidFill>
              </a:rPr>
              <a:t>ongeval lijnwagen</a:t>
            </a:r>
          </a:p>
        </p:txBody>
      </p:sp>
      <p:sp>
        <p:nvSpPr>
          <p:cNvPr id="10248" name="Tekstvak 8"/>
          <p:cNvSpPr txBox="1">
            <a:spLocks noChangeArrowheads="1"/>
          </p:cNvSpPr>
          <p:nvPr/>
        </p:nvSpPr>
        <p:spPr bwMode="auto">
          <a:xfrm>
            <a:off x="4211960" y="1722711"/>
            <a:ext cx="2006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sz="1600" i="1" dirty="0">
                <a:solidFill>
                  <a:srgbClr val="224736"/>
                </a:solidFill>
              </a:rPr>
              <a:t>ongeval A28 </a:t>
            </a:r>
            <a:r>
              <a:rPr lang="nl-NL" sz="1600" i="1" dirty="0" err="1">
                <a:solidFill>
                  <a:srgbClr val="224736"/>
                </a:solidFill>
              </a:rPr>
              <a:t>Wezep</a:t>
            </a:r>
            <a:endParaRPr lang="nl-NL" sz="1600" i="1" dirty="0">
              <a:solidFill>
                <a:srgbClr val="224736"/>
              </a:solidFill>
            </a:endParaRPr>
          </a:p>
        </p:txBody>
      </p:sp>
    </p:spTree>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16024"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endParaRPr lang="nl-NL" sz="3200" dirty="0" smtClean="0"/>
          </a:p>
        </p:txBody>
      </p:sp>
      <p:sp>
        <p:nvSpPr>
          <p:cNvPr id="74755" name="Rectangle 3"/>
          <p:cNvSpPr>
            <a:spLocks noGrp="1" noChangeArrowheads="1"/>
          </p:cNvSpPr>
          <p:nvPr>
            <p:ph type="body" idx="4294967295"/>
          </p:nvPr>
        </p:nvSpPr>
        <p:spPr>
          <a:xfrm>
            <a:off x="611560" y="1844824"/>
            <a:ext cx="8243887" cy="5013176"/>
          </a:xfrm>
        </p:spPr>
        <p:txBody>
          <a:bodyPr>
            <a:normAutofit/>
          </a:bodyPr>
          <a:lstStyle/>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r>
              <a:rPr lang="nl-NL" sz="2400" dirty="0" smtClean="0">
                <a:solidFill>
                  <a:srgbClr val="224736"/>
                </a:solidFill>
              </a:rPr>
              <a:t>Fotopresentatie diverse wegsituaties WIU</a:t>
            </a:r>
          </a:p>
          <a:p>
            <a:pPr eaLnBrk="1" hangingPunct="1">
              <a:spcBef>
                <a:spcPct val="0"/>
              </a:spcBef>
              <a:buFont typeface="Wingdings" pitchFamily="2" charset="2"/>
              <a:buNone/>
            </a:pPr>
            <a:endParaRPr lang="nl-NL" sz="2400" b="1" dirty="0" smtClean="0">
              <a:solidFill>
                <a:srgbClr val="610061"/>
              </a:solidFill>
            </a:endParaRPr>
          </a:p>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buFont typeface="Wingdings" pitchFamily="2" charset="2"/>
              <a:buNone/>
            </a:pPr>
            <a:endParaRPr lang="nl-NL" sz="2400" dirty="0">
              <a:solidFill>
                <a:srgbClr val="610061"/>
              </a:solidFill>
            </a:endParaRPr>
          </a:p>
          <a:p>
            <a:pPr eaLnBrk="1" hangingPunct="1">
              <a:spcBef>
                <a:spcPct val="0"/>
              </a:spcBef>
              <a:buFont typeface="Wingdings" pitchFamily="2" charset="2"/>
              <a:buNone/>
            </a:pPr>
            <a:r>
              <a:rPr lang="nl-NL" sz="2400" b="1" dirty="0" smtClean="0">
                <a:solidFill>
                  <a:srgbClr val="FF0000"/>
                </a:solidFill>
              </a:rPr>
              <a:t>Geef aan wat er goed is of beter kan</a:t>
            </a:r>
            <a:r>
              <a:rPr lang="nl-NL" sz="2400" dirty="0" smtClean="0">
                <a:solidFill>
                  <a:srgbClr val="FF0000"/>
                </a:solidFill>
              </a:rPr>
              <a:t>!</a:t>
            </a:r>
            <a:endParaRPr lang="nl-NL" sz="1800" dirty="0" smtClean="0">
              <a:solidFill>
                <a:srgbClr val="FF0000"/>
              </a:solidFill>
            </a:endParaRPr>
          </a:p>
        </p:txBody>
      </p:sp>
      <p:pic>
        <p:nvPicPr>
          <p:cNvPr id="74757" name="Picture 7" descr="fototoestel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367063"/>
            <a:ext cx="237648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16024"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overzichtelijkheid</a:t>
            </a:r>
            <a:endParaRPr lang="nl-NL" sz="3200" dirty="0" smtClean="0"/>
          </a:p>
        </p:txBody>
      </p:sp>
      <p:sp>
        <p:nvSpPr>
          <p:cNvPr id="7577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5781" name="Picture 5" descr="S63003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5301" y="1714500"/>
            <a:ext cx="3240000" cy="43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6" descr="D:\3. AFBEELDINGEN\AOC-Oost\100211 Veluweplant, veilig werken\S63004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714500"/>
            <a:ext cx="3240000" cy="43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16024"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overzichtelijkheid</a:t>
            </a:r>
            <a:endParaRPr lang="nl-NL" sz="3200" dirty="0" smtClean="0"/>
          </a:p>
        </p:txBody>
      </p:sp>
      <p:sp>
        <p:nvSpPr>
          <p:cNvPr id="7680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6805" name="Picture 2" descr="F:\DCIM\100SSCAM\S63004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00250"/>
            <a:ext cx="7068864" cy="414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16024"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overzichtelijkheid</a:t>
            </a:r>
            <a:endParaRPr lang="nl-NL" sz="3200" dirty="0" smtClean="0"/>
          </a:p>
        </p:txBody>
      </p:sp>
      <p:sp>
        <p:nvSpPr>
          <p:cNvPr id="7782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7829" name="Picture 5" descr="S63003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49425"/>
            <a:ext cx="6491528" cy="432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77830" name="Tekstvak 5"/>
          <p:cNvSpPr txBox="1">
            <a:spLocks noChangeArrowheads="1"/>
          </p:cNvSpPr>
          <p:nvPr/>
        </p:nvSpPr>
        <p:spPr bwMode="auto">
          <a:xfrm>
            <a:off x="827584" y="5373216"/>
            <a:ext cx="5938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b="1" dirty="0">
                <a:solidFill>
                  <a:srgbClr val="FFFF00"/>
                </a:solidFill>
              </a:rPr>
              <a:t>Tip: bekijk je werk door de bril van de weggebruiker!</a:t>
            </a:r>
          </a:p>
        </p:txBody>
      </p:sp>
    </p:spTree>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blijvende</a:t>
            </a:r>
            <a:r>
              <a:rPr lang="en-US" sz="3200" b="1" dirty="0" smtClean="0">
                <a:latin typeface="Arial" charset="0"/>
              </a:rPr>
              <a:t> </a:t>
            </a:r>
            <a:r>
              <a:rPr lang="en-US" sz="3200" b="1" dirty="0" err="1" smtClean="0">
                <a:latin typeface="Arial" charset="0"/>
              </a:rPr>
              <a:t>controle</a:t>
            </a:r>
            <a:endParaRPr lang="nl-NL" sz="3200" dirty="0" smtClean="0"/>
          </a:p>
        </p:txBody>
      </p:sp>
      <p:sp>
        <p:nvSpPr>
          <p:cNvPr id="7885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8853" name="Picture 6" descr="S63003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6240504" cy="468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78854" name="Tekstvak 5"/>
          <p:cNvSpPr txBox="1">
            <a:spLocks noChangeArrowheads="1"/>
          </p:cNvSpPr>
          <p:nvPr/>
        </p:nvSpPr>
        <p:spPr bwMode="auto">
          <a:xfrm>
            <a:off x="1009417" y="5738347"/>
            <a:ext cx="278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nl-NL" dirty="0">
                <a:solidFill>
                  <a:srgbClr val="FFFF00"/>
                </a:solidFill>
              </a:rPr>
              <a:t>Mag ik hier verder rijden?</a:t>
            </a:r>
          </a:p>
        </p:txBody>
      </p:sp>
    </p:spTree>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7987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pic>
        <p:nvPicPr>
          <p:cNvPr id="79877" name="Picture 5" descr="78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53" y="1556792"/>
            <a:ext cx="5640339"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215046" name="Text Box 6"/>
          <p:cNvSpPr txBox="1">
            <a:spLocks noChangeArrowheads="1"/>
          </p:cNvSpPr>
          <p:nvPr/>
        </p:nvSpPr>
        <p:spPr bwMode="auto">
          <a:xfrm>
            <a:off x="467544" y="5661025"/>
            <a:ext cx="82438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Het niet in acht nemen van de 60cm vrije ruimte creëert een direct aanrijdgevaar voor de wegwerker. </a:t>
            </a:r>
          </a:p>
          <a:p>
            <a:pPr eaLnBrk="1" hangingPunct="1"/>
            <a:r>
              <a:rPr lang="nl-NL" dirty="0">
                <a:solidFill>
                  <a:srgbClr val="224736"/>
                </a:solidFill>
              </a:rPr>
              <a:t>Hopelijk is deze vrachtwagenchauffeur volledig met zijn </a:t>
            </a:r>
            <a:r>
              <a:rPr lang="nl-NL" dirty="0" err="1">
                <a:solidFill>
                  <a:srgbClr val="224736"/>
                </a:solidFill>
              </a:rPr>
              <a:t>rijtaak</a:t>
            </a:r>
            <a:r>
              <a:rPr lang="nl-NL" dirty="0">
                <a:solidFill>
                  <a:srgbClr val="224736"/>
                </a:solidFill>
              </a:rPr>
              <a:t> bezig!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46"/>
                                        </p:tgtEl>
                                        <p:attrNameLst>
                                          <p:attrName>style.visibility</p:attrName>
                                        </p:attrNameLst>
                                      </p:cBhvr>
                                      <p:to>
                                        <p:strVal val="visible"/>
                                      </p:to>
                                    </p:set>
                                    <p:anim calcmode="lin" valueType="num">
                                      <p:cBhvr additive="base">
                                        <p:cTn id="7" dur="500" fill="hold"/>
                                        <p:tgtEl>
                                          <p:spTgt spid="215046"/>
                                        </p:tgtEl>
                                        <p:attrNameLst>
                                          <p:attrName>ppt_x</p:attrName>
                                        </p:attrNameLst>
                                      </p:cBhvr>
                                      <p:tavLst>
                                        <p:tav tm="0">
                                          <p:val>
                                            <p:strVal val="#ppt_x"/>
                                          </p:val>
                                        </p:tav>
                                        <p:tav tm="100000">
                                          <p:val>
                                            <p:strVal val="#ppt_x"/>
                                          </p:val>
                                        </p:tav>
                                      </p:tavLst>
                                    </p:anim>
                                    <p:anim calcmode="lin" valueType="num">
                                      <p:cBhvr additive="base">
                                        <p:cTn id="8" dur="500" fill="hold"/>
                                        <p:tgtEl>
                                          <p:spTgt spid="215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089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16069" name="Text Box 5"/>
          <p:cNvSpPr txBox="1">
            <a:spLocks noChangeArrowheads="1"/>
          </p:cNvSpPr>
          <p:nvPr/>
        </p:nvSpPr>
        <p:spPr bwMode="auto">
          <a:xfrm>
            <a:off x="539552" y="5798592"/>
            <a:ext cx="8243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De vrije ruimte dient niet als werkruimte te worden benut! </a:t>
            </a:r>
          </a:p>
        </p:txBody>
      </p:sp>
      <p:pic>
        <p:nvPicPr>
          <p:cNvPr id="80902" name="Picture 6" descr="28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5" y="1639450"/>
            <a:ext cx="5934409"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6069"/>
                                        </p:tgtEl>
                                        <p:attrNameLst>
                                          <p:attrName>style.visibility</p:attrName>
                                        </p:attrNameLst>
                                      </p:cBhvr>
                                      <p:to>
                                        <p:strVal val="visible"/>
                                      </p:to>
                                    </p:set>
                                    <p:anim calcmode="lin" valueType="num">
                                      <p:cBhvr additive="base">
                                        <p:cTn id="7" dur="500" fill="hold"/>
                                        <p:tgtEl>
                                          <p:spTgt spid="216069"/>
                                        </p:tgtEl>
                                        <p:attrNameLst>
                                          <p:attrName>ppt_x</p:attrName>
                                        </p:attrNameLst>
                                      </p:cBhvr>
                                      <p:tavLst>
                                        <p:tav tm="0">
                                          <p:val>
                                            <p:strVal val="#ppt_x"/>
                                          </p:val>
                                        </p:tav>
                                        <p:tav tm="100000">
                                          <p:val>
                                            <p:strVal val="#ppt_x"/>
                                          </p:val>
                                        </p:tav>
                                      </p:tavLst>
                                    </p:anim>
                                    <p:anim calcmode="lin" valueType="num">
                                      <p:cBhvr additive="base">
                                        <p:cTn id="8" dur="500" fill="hold"/>
                                        <p:tgtEl>
                                          <p:spTgt spid="216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192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16069" name="Text Box 5"/>
          <p:cNvSpPr txBox="1">
            <a:spLocks noChangeArrowheads="1"/>
          </p:cNvSpPr>
          <p:nvPr/>
        </p:nvSpPr>
        <p:spPr bwMode="auto">
          <a:xfrm>
            <a:off x="539552" y="5798592"/>
            <a:ext cx="8243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De vrije ruimte dient niet als werkruimte te worden benut! </a:t>
            </a:r>
          </a:p>
        </p:txBody>
      </p:sp>
      <p:pic>
        <p:nvPicPr>
          <p:cNvPr id="81926" name="Picture 2" descr="D:\1. AOC-OOST\LESMATERIAAL\Cursus Veilig werken langs de weg\vrije ruim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5601478"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6069"/>
                                        </p:tgtEl>
                                        <p:attrNameLst>
                                          <p:attrName>style.visibility</p:attrName>
                                        </p:attrNameLst>
                                      </p:cBhvr>
                                      <p:to>
                                        <p:strVal val="visible"/>
                                      </p:to>
                                    </p:set>
                                    <p:anim calcmode="lin" valueType="num">
                                      <p:cBhvr additive="base">
                                        <p:cTn id="7" dur="500" fill="hold"/>
                                        <p:tgtEl>
                                          <p:spTgt spid="216069"/>
                                        </p:tgtEl>
                                        <p:attrNameLst>
                                          <p:attrName>ppt_x</p:attrName>
                                        </p:attrNameLst>
                                      </p:cBhvr>
                                      <p:tavLst>
                                        <p:tav tm="0">
                                          <p:val>
                                            <p:strVal val="#ppt_x"/>
                                          </p:val>
                                        </p:tav>
                                        <p:tav tm="100000">
                                          <p:val>
                                            <p:strVal val="#ppt_x"/>
                                          </p:val>
                                        </p:tav>
                                      </p:tavLst>
                                    </p:anim>
                                    <p:anim calcmode="lin" valueType="num">
                                      <p:cBhvr additive="base">
                                        <p:cTn id="8" dur="500" fill="hold"/>
                                        <p:tgtEl>
                                          <p:spTgt spid="216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294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17093" name="Text Box 5"/>
          <p:cNvSpPr txBox="1">
            <a:spLocks noChangeArrowheads="1"/>
          </p:cNvSpPr>
          <p:nvPr/>
        </p:nvSpPr>
        <p:spPr bwMode="auto">
          <a:xfrm>
            <a:off x="467545" y="5517232"/>
            <a:ext cx="71287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Goed gebruik van de </a:t>
            </a:r>
            <a:r>
              <a:rPr lang="nl-NL" dirty="0" err="1">
                <a:solidFill>
                  <a:srgbClr val="224736"/>
                </a:solidFill>
              </a:rPr>
              <a:t>langsafzetting</a:t>
            </a:r>
            <a:r>
              <a:rPr lang="nl-NL" dirty="0">
                <a:solidFill>
                  <a:srgbClr val="224736"/>
                </a:solidFill>
              </a:rPr>
              <a:t>. Echter, hier wordt niet goed met de wettelijk verplichte vrije ruimte van 60cm omgegaan. De man rechts naast de </a:t>
            </a:r>
            <a:r>
              <a:rPr lang="nl-NL" dirty="0" err="1">
                <a:solidFill>
                  <a:srgbClr val="224736"/>
                </a:solidFill>
              </a:rPr>
              <a:t>versnipperaar</a:t>
            </a:r>
            <a:r>
              <a:rPr lang="nl-NL" dirty="0">
                <a:solidFill>
                  <a:srgbClr val="224736"/>
                </a:solidFill>
              </a:rPr>
              <a:t> heeft oorbeschermers op en staat te dicht op het verkeer. </a:t>
            </a:r>
          </a:p>
        </p:txBody>
      </p:sp>
      <p:pic>
        <p:nvPicPr>
          <p:cNvPr id="82950" name="Picture 6" descr="34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36849"/>
            <a:ext cx="5195186" cy="36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3"/>
                                        </p:tgtEl>
                                        <p:attrNameLst>
                                          <p:attrName>style.visibility</p:attrName>
                                        </p:attrNameLst>
                                      </p:cBhvr>
                                      <p:to>
                                        <p:strVal val="visible"/>
                                      </p:to>
                                    </p:set>
                                    <p:anim calcmode="lin" valueType="num">
                                      <p:cBhvr additive="base">
                                        <p:cTn id="7" dur="500" fill="hold"/>
                                        <p:tgtEl>
                                          <p:spTgt spid="217093"/>
                                        </p:tgtEl>
                                        <p:attrNameLst>
                                          <p:attrName>ppt_x</p:attrName>
                                        </p:attrNameLst>
                                      </p:cBhvr>
                                      <p:tavLst>
                                        <p:tav tm="0">
                                          <p:val>
                                            <p:strVal val="#ppt_x"/>
                                          </p:val>
                                        </p:tav>
                                        <p:tav tm="100000">
                                          <p:val>
                                            <p:strVal val="#ppt_x"/>
                                          </p:val>
                                        </p:tav>
                                      </p:tavLst>
                                    </p:anim>
                                    <p:anim calcmode="lin" valueType="num">
                                      <p:cBhvr additive="base">
                                        <p:cTn id="8" dur="500" fill="hold"/>
                                        <p:tgtEl>
                                          <p:spTgt spid="217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397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18117" name="Text Box 5"/>
          <p:cNvSpPr txBox="1">
            <a:spLocks noChangeArrowheads="1"/>
          </p:cNvSpPr>
          <p:nvPr/>
        </p:nvSpPr>
        <p:spPr bwMode="auto">
          <a:xfrm>
            <a:off x="504577" y="5807224"/>
            <a:ext cx="7091759"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De vrije ruimte is hier ver te zoeken. De wegwerker komt met zijn benen nog voorbij de </a:t>
            </a:r>
            <a:r>
              <a:rPr lang="nl-NL" dirty="0" err="1">
                <a:solidFill>
                  <a:srgbClr val="224736"/>
                </a:solidFill>
              </a:rPr>
              <a:t>langsafzetting</a:t>
            </a:r>
            <a:r>
              <a:rPr lang="nl-NL" dirty="0">
                <a:solidFill>
                  <a:srgbClr val="224736"/>
                </a:solidFill>
              </a:rPr>
              <a:t>.</a:t>
            </a:r>
          </a:p>
        </p:txBody>
      </p:sp>
      <p:pic>
        <p:nvPicPr>
          <p:cNvPr id="83974" name="Picture 7" descr="D:\1. AOC-OOST\LESMATERIAAL\Cursus Veilig werken langs de weg\stratenma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22" y="1615711"/>
            <a:ext cx="5988410"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 calcmode="lin" valueType="num">
                                      <p:cBhvr additive="base">
                                        <p:cTn id="7" dur="500" fill="hold"/>
                                        <p:tgtEl>
                                          <p:spTgt spid="218117"/>
                                        </p:tgtEl>
                                        <p:attrNameLst>
                                          <p:attrName>ppt_x</p:attrName>
                                        </p:attrNameLst>
                                      </p:cBhvr>
                                      <p:tavLst>
                                        <p:tav tm="0">
                                          <p:val>
                                            <p:strVal val="#ppt_x"/>
                                          </p:val>
                                        </p:tav>
                                        <p:tav tm="100000">
                                          <p:val>
                                            <p:strVal val="#ppt_x"/>
                                          </p:val>
                                        </p:tav>
                                      </p:tavLst>
                                    </p:anim>
                                    <p:anim calcmode="lin" valueType="num">
                                      <p:cBhvr additive="base">
                                        <p:cTn id="8" dur="500" fill="hold"/>
                                        <p:tgtEl>
                                          <p:spTgt spid="218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341784"/>
            <a:ext cx="8215312" cy="1143000"/>
          </a:xfrm>
        </p:spPr>
        <p:txBody>
          <a:bodyPr>
            <a:normAutofit/>
          </a:bodyPr>
          <a:lstStyle/>
          <a:p>
            <a:pPr eaLnBrk="1" hangingPunct="1">
              <a:defRPr/>
            </a:pPr>
            <a:r>
              <a:rPr lang="en-US" b="1" dirty="0" err="1" smtClean="0">
                <a:latin typeface="Arial" charset="0"/>
              </a:rPr>
              <a:t>Regelgeving</a:t>
            </a:r>
            <a:endParaRPr lang="nl-NL" dirty="0" smtClean="0"/>
          </a:p>
        </p:txBody>
      </p:sp>
      <p:sp>
        <p:nvSpPr>
          <p:cNvPr id="11267" name="Rectangle 3"/>
          <p:cNvSpPr>
            <a:spLocks noGrp="1" noChangeArrowheads="1"/>
          </p:cNvSpPr>
          <p:nvPr>
            <p:ph type="body" idx="4294967295"/>
          </p:nvPr>
        </p:nvSpPr>
        <p:spPr>
          <a:xfrm>
            <a:off x="251520" y="1628775"/>
            <a:ext cx="7128792" cy="5229225"/>
          </a:xfrm>
        </p:spPr>
        <p:txBody>
          <a:bodyPr>
            <a:normAutofit lnSpcReduction="10000"/>
          </a:bodyPr>
          <a:lstStyle/>
          <a:p>
            <a:pPr eaLnBrk="1" hangingPunct="1">
              <a:spcBef>
                <a:spcPct val="0"/>
              </a:spcBef>
            </a:pPr>
            <a:r>
              <a:rPr lang="nl-NL" sz="2400" dirty="0" smtClean="0">
                <a:solidFill>
                  <a:srgbClr val="224736"/>
                </a:solidFill>
              </a:rPr>
              <a:t>Wegenverkeerswet 1994 </a:t>
            </a:r>
            <a:r>
              <a:rPr lang="nl-NL" sz="2400" b="1" dirty="0" smtClean="0">
                <a:solidFill>
                  <a:srgbClr val="224736"/>
                </a:solidFill>
              </a:rPr>
              <a:t>(WVW 1994)</a:t>
            </a:r>
          </a:p>
          <a:p>
            <a:pPr lvl="1" eaLnBrk="1" hangingPunct="1">
              <a:spcBef>
                <a:spcPct val="0"/>
              </a:spcBef>
            </a:pPr>
            <a:r>
              <a:rPr lang="nl-NL" sz="2200" dirty="0" smtClean="0">
                <a:solidFill>
                  <a:srgbClr val="224736"/>
                </a:solidFill>
              </a:rPr>
              <a:t>Verkeersgedrag en bevoegdheden</a:t>
            </a:r>
          </a:p>
          <a:p>
            <a:pPr eaLnBrk="1" hangingPunct="1">
              <a:lnSpc>
                <a:spcPct val="120000"/>
              </a:lnSpc>
              <a:spcBef>
                <a:spcPct val="0"/>
              </a:spcBef>
            </a:pPr>
            <a:r>
              <a:rPr lang="nl-NL" sz="2400" dirty="0" smtClean="0">
                <a:solidFill>
                  <a:srgbClr val="224736"/>
                </a:solidFill>
              </a:rPr>
              <a:t>Reglement Verkeersregels &amp; Verkeerstekens </a:t>
            </a:r>
            <a:r>
              <a:rPr lang="nl-NL" sz="2400" b="1" dirty="0" smtClean="0">
                <a:solidFill>
                  <a:srgbClr val="224736"/>
                </a:solidFill>
              </a:rPr>
              <a:t>(RVV 1990)</a:t>
            </a:r>
          </a:p>
          <a:p>
            <a:pPr lvl="1" eaLnBrk="1" hangingPunct="1">
              <a:spcBef>
                <a:spcPct val="0"/>
              </a:spcBef>
            </a:pPr>
            <a:r>
              <a:rPr lang="nl-NL" sz="2200" dirty="0" smtClean="0">
                <a:solidFill>
                  <a:srgbClr val="224736"/>
                </a:solidFill>
              </a:rPr>
              <a:t>Verkeersregels en verkeerstekens</a:t>
            </a:r>
          </a:p>
          <a:p>
            <a:pPr eaLnBrk="1" hangingPunct="1">
              <a:lnSpc>
                <a:spcPct val="120000"/>
              </a:lnSpc>
              <a:spcBef>
                <a:spcPct val="0"/>
              </a:spcBef>
            </a:pPr>
            <a:r>
              <a:rPr lang="nl-NL" sz="2400" dirty="0" smtClean="0">
                <a:solidFill>
                  <a:srgbClr val="224736"/>
                </a:solidFill>
              </a:rPr>
              <a:t>Besluit Administratieve bepalingen Wegverkeer </a:t>
            </a:r>
            <a:r>
              <a:rPr lang="nl-NL" sz="2400" b="1" dirty="0" smtClean="0">
                <a:solidFill>
                  <a:srgbClr val="224736"/>
                </a:solidFill>
              </a:rPr>
              <a:t>(BABW)</a:t>
            </a:r>
          </a:p>
          <a:p>
            <a:pPr lvl="1" eaLnBrk="1" hangingPunct="1">
              <a:spcBef>
                <a:spcPct val="0"/>
              </a:spcBef>
            </a:pPr>
            <a:r>
              <a:rPr lang="nl-NL" sz="2200" dirty="0" smtClean="0">
                <a:solidFill>
                  <a:srgbClr val="224736"/>
                </a:solidFill>
              </a:rPr>
              <a:t>Bevoegd en verantwoordelijk voor het juist plaatsen van verkeerstekens</a:t>
            </a:r>
          </a:p>
          <a:p>
            <a:pPr eaLnBrk="1" hangingPunct="1">
              <a:lnSpc>
                <a:spcPct val="120000"/>
              </a:lnSpc>
              <a:spcBef>
                <a:spcPct val="0"/>
              </a:spcBef>
            </a:pPr>
            <a:r>
              <a:rPr lang="nl-NL" sz="2400" dirty="0" smtClean="0">
                <a:solidFill>
                  <a:srgbClr val="224736"/>
                </a:solidFill>
              </a:rPr>
              <a:t>Nieuw Burgerlijk wetboek </a:t>
            </a:r>
            <a:r>
              <a:rPr lang="nl-NL" sz="2400" b="1" dirty="0" smtClean="0">
                <a:solidFill>
                  <a:srgbClr val="224736"/>
                </a:solidFill>
              </a:rPr>
              <a:t>(NBW)</a:t>
            </a:r>
          </a:p>
          <a:p>
            <a:pPr lvl="1" eaLnBrk="1" hangingPunct="1">
              <a:spcBef>
                <a:spcPct val="0"/>
              </a:spcBef>
            </a:pPr>
            <a:r>
              <a:rPr lang="nl-NL" sz="2200" dirty="0" smtClean="0">
                <a:solidFill>
                  <a:srgbClr val="224736"/>
                </a:solidFill>
              </a:rPr>
              <a:t>Regelt risicoaansprakelijkheid</a:t>
            </a:r>
          </a:p>
          <a:p>
            <a:pPr eaLnBrk="1" hangingPunct="1">
              <a:lnSpc>
                <a:spcPct val="120000"/>
              </a:lnSpc>
              <a:spcBef>
                <a:spcPct val="0"/>
              </a:spcBef>
            </a:pPr>
            <a:r>
              <a:rPr lang="nl-NL" sz="2400" dirty="0" smtClean="0">
                <a:solidFill>
                  <a:srgbClr val="224736"/>
                </a:solidFill>
              </a:rPr>
              <a:t>Arbeidsomstandighedenwet </a:t>
            </a:r>
            <a:r>
              <a:rPr lang="nl-NL" sz="2400" b="1" dirty="0" smtClean="0">
                <a:solidFill>
                  <a:srgbClr val="224736"/>
                </a:solidFill>
              </a:rPr>
              <a:t>(Arbowet)</a:t>
            </a:r>
          </a:p>
          <a:p>
            <a:pPr lvl="1" eaLnBrk="1" hangingPunct="1">
              <a:spcBef>
                <a:spcPct val="0"/>
              </a:spcBef>
            </a:pPr>
            <a:r>
              <a:rPr lang="nl-NL" sz="2200" dirty="0" smtClean="0">
                <a:solidFill>
                  <a:srgbClr val="224736"/>
                </a:solidFill>
              </a:rPr>
              <a:t>Geeft voorschriften m.b.t. veiligheid gezondheid en welzijn bij het uitvoeren van arbeid</a:t>
            </a:r>
          </a:p>
        </p:txBody>
      </p:sp>
      <p:sp>
        <p:nvSpPr>
          <p:cNvPr id="5" name="Actieknop: Informatie 4">
            <a:hlinkClick r:id="rId2" action="ppaction://program" highlightClick="1"/>
          </p:cNvPr>
          <p:cNvSpPr/>
          <p:nvPr/>
        </p:nvSpPr>
        <p:spPr>
          <a:xfrm>
            <a:off x="6634484" y="1628800"/>
            <a:ext cx="471488" cy="47148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7" name="Rechte verbindingslijn met pijl 6"/>
          <p:cNvCxnSpPr/>
          <p:nvPr/>
        </p:nvCxnSpPr>
        <p:spPr>
          <a:xfrm>
            <a:off x="6030416" y="1843113"/>
            <a:ext cx="571500" cy="1587"/>
          </a:xfrm>
          <a:prstGeom prst="straightConnector1">
            <a:avLst/>
          </a:prstGeom>
          <a:ln w="38100">
            <a:solidFill>
              <a:srgbClr val="224736"/>
            </a:solidFill>
            <a:tailEnd type="arrow"/>
          </a:ln>
        </p:spPr>
        <p:style>
          <a:lnRef idx="1">
            <a:schemeClr val="accent1"/>
          </a:lnRef>
          <a:fillRef idx="0">
            <a:schemeClr val="accent1"/>
          </a:fillRef>
          <a:effectRef idx="0">
            <a:schemeClr val="accent1"/>
          </a:effectRef>
          <a:fontRef idx="minor">
            <a:schemeClr val="tx1"/>
          </a:fontRef>
        </p:style>
      </p:cxnSp>
      <p:cxnSp>
        <p:nvCxnSpPr>
          <p:cNvPr id="9" name="Rechte verbindingslijn met pijl 8"/>
          <p:cNvCxnSpPr/>
          <p:nvPr/>
        </p:nvCxnSpPr>
        <p:spPr>
          <a:xfrm rot="16200000" flipV="1">
            <a:off x="7131422" y="1950269"/>
            <a:ext cx="428625" cy="357187"/>
          </a:xfrm>
          <a:prstGeom prst="straightConnector1">
            <a:avLst/>
          </a:prstGeom>
          <a:ln w="38100">
            <a:solidFill>
              <a:srgbClr val="22473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44016"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vrije</a:t>
            </a:r>
            <a:r>
              <a:rPr lang="en-US" sz="3200" b="1" dirty="0" smtClean="0">
                <a:latin typeface="Arial" charset="0"/>
              </a:rPr>
              <a:t> </a:t>
            </a:r>
            <a:r>
              <a:rPr lang="en-US" sz="3200" b="1" dirty="0" err="1" smtClean="0">
                <a:latin typeface="Arial" charset="0"/>
              </a:rPr>
              <a:t>ruimte</a:t>
            </a:r>
            <a:endParaRPr lang="nl-NL" sz="3200" dirty="0" smtClean="0"/>
          </a:p>
        </p:txBody>
      </p:sp>
      <p:sp>
        <p:nvSpPr>
          <p:cNvPr id="8499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18117" name="Text Box 5"/>
          <p:cNvSpPr txBox="1">
            <a:spLocks noChangeArrowheads="1"/>
          </p:cNvSpPr>
          <p:nvPr/>
        </p:nvSpPr>
        <p:spPr bwMode="auto">
          <a:xfrm>
            <a:off x="467544" y="5739978"/>
            <a:ext cx="8243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Goed voorbeeld van het toepassen van de benodigde (en wettelijk voorgeschreven) vrije ruimte. </a:t>
            </a:r>
          </a:p>
        </p:txBody>
      </p:sp>
      <p:pic>
        <p:nvPicPr>
          <p:cNvPr id="84998" name="Picture 6" descr="54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774"/>
            <a:ext cx="5934409"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8117"/>
                                        </p:tgtEl>
                                        <p:attrNameLst>
                                          <p:attrName>style.visibility</p:attrName>
                                        </p:attrNameLst>
                                      </p:cBhvr>
                                      <p:to>
                                        <p:strVal val="visible"/>
                                      </p:to>
                                    </p:set>
                                    <p:anim calcmode="lin" valueType="num">
                                      <p:cBhvr additive="base">
                                        <p:cTn id="7" dur="500" fill="hold"/>
                                        <p:tgtEl>
                                          <p:spTgt spid="218117"/>
                                        </p:tgtEl>
                                        <p:attrNameLst>
                                          <p:attrName>ppt_x</p:attrName>
                                        </p:attrNameLst>
                                      </p:cBhvr>
                                      <p:tavLst>
                                        <p:tav tm="0">
                                          <p:val>
                                            <p:strVal val="#ppt_x"/>
                                          </p:val>
                                        </p:tav>
                                        <p:tav tm="100000">
                                          <p:val>
                                            <p:strVal val="#ppt_x"/>
                                          </p:val>
                                        </p:tav>
                                      </p:tavLst>
                                    </p:anim>
                                    <p:anim calcmode="lin" valueType="num">
                                      <p:cBhvr additive="base">
                                        <p:cTn id="8" dur="500" fill="hold"/>
                                        <p:tgtEl>
                                          <p:spTgt spid="218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nulpunt</a:t>
            </a:r>
            <a:endParaRPr lang="nl-NL" sz="3200" dirty="0" smtClean="0"/>
          </a:p>
        </p:txBody>
      </p:sp>
      <p:sp>
        <p:nvSpPr>
          <p:cNvPr id="8601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19141" name="Text Box 5"/>
          <p:cNvSpPr txBox="1">
            <a:spLocks noChangeArrowheads="1"/>
          </p:cNvSpPr>
          <p:nvPr/>
        </p:nvSpPr>
        <p:spPr bwMode="auto">
          <a:xfrm>
            <a:off x="504577" y="5589588"/>
            <a:ext cx="716376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Het </a:t>
            </a:r>
            <a:r>
              <a:rPr lang="nl-NL" dirty="0" err="1">
                <a:solidFill>
                  <a:srgbClr val="224736"/>
                </a:solidFill>
              </a:rPr>
              <a:t>werkvak</a:t>
            </a:r>
            <a:r>
              <a:rPr lang="nl-NL" dirty="0">
                <a:solidFill>
                  <a:srgbClr val="224736"/>
                </a:solidFill>
              </a:rPr>
              <a:t> is net gecreëerd. De borden moeten echter boven </a:t>
            </a:r>
            <a:r>
              <a:rPr lang="nl-NL" dirty="0" smtClean="0">
                <a:solidFill>
                  <a:srgbClr val="224736"/>
                </a:solidFill>
              </a:rPr>
              <a:t>    het </a:t>
            </a:r>
            <a:r>
              <a:rPr lang="nl-NL" dirty="0">
                <a:solidFill>
                  <a:srgbClr val="224736"/>
                </a:solidFill>
              </a:rPr>
              <a:t>hek geplaatst worden en niet op deze wijze aan </a:t>
            </a:r>
            <a:r>
              <a:rPr lang="nl-NL" dirty="0" smtClean="0">
                <a:solidFill>
                  <a:srgbClr val="224736"/>
                </a:solidFill>
              </a:rPr>
              <a:t>                        het </a:t>
            </a:r>
            <a:r>
              <a:rPr lang="nl-NL" dirty="0">
                <a:solidFill>
                  <a:srgbClr val="224736"/>
                </a:solidFill>
              </a:rPr>
              <a:t>waarschuwingshek worden bevestigd. </a:t>
            </a:r>
          </a:p>
        </p:txBody>
      </p:sp>
      <p:pic>
        <p:nvPicPr>
          <p:cNvPr id="86022" name="Picture 6" descr="79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42280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9141"/>
                                        </p:tgtEl>
                                        <p:attrNameLst>
                                          <p:attrName>style.visibility</p:attrName>
                                        </p:attrNameLst>
                                      </p:cBhvr>
                                      <p:to>
                                        <p:strVal val="visible"/>
                                      </p:to>
                                    </p:set>
                                    <p:anim calcmode="lin" valueType="num">
                                      <p:cBhvr additive="base">
                                        <p:cTn id="7" dur="500" fill="hold"/>
                                        <p:tgtEl>
                                          <p:spTgt spid="219141"/>
                                        </p:tgtEl>
                                        <p:attrNameLst>
                                          <p:attrName>ppt_x</p:attrName>
                                        </p:attrNameLst>
                                      </p:cBhvr>
                                      <p:tavLst>
                                        <p:tav tm="0">
                                          <p:val>
                                            <p:strVal val="#ppt_x"/>
                                          </p:val>
                                        </p:tav>
                                        <p:tav tm="100000">
                                          <p:val>
                                            <p:strVal val="#ppt_x"/>
                                          </p:val>
                                        </p:tav>
                                      </p:tavLst>
                                    </p:anim>
                                    <p:anim calcmode="lin" valueType="num">
                                      <p:cBhvr additive="base">
                                        <p:cTn id="8" dur="500" fill="hold"/>
                                        <p:tgtEl>
                                          <p:spTgt spid="219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nulpunt</a:t>
            </a:r>
            <a:endParaRPr lang="nl-NL" sz="3200" dirty="0" smtClean="0"/>
          </a:p>
        </p:txBody>
      </p:sp>
      <p:sp>
        <p:nvSpPr>
          <p:cNvPr id="8704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0165" name="Text Box 5"/>
          <p:cNvSpPr txBox="1">
            <a:spLocks noChangeArrowheads="1"/>
          </p:cNvSpPr>
          <p:nvPr/>
        </p:nvSpPr>
        <p:spPr bwMode="auto">
          <a:xfrm>
            <a:off x="251520" y="5229200"/>
            <a:ext cx="734481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De </a:t>
            </a:r>
            <a:r>
              <a:rPr lang="nl-NL" dirty="0" err="1">
                <a:solidFill>
                  <a:srgbClr val="224736"/>
                </a:solidFill>
              </a:rPr>
              <a:t>langsafzetting</a:t>
            </a:r>
            <a:r>
              <a:rPr lang="nl-NL" dirty="0">
                <a:solidFill>
                  <a:srgbClr val="224736"/>
                </a:solidFill>
              </a:rPr>
              <a:t> is correct. De markering van de nulpunten is echter volstrekt onvoldoende: in het nulpunt dient een waarschuwingshek of actieraam te worden geplaatst. De borden dienen minimaal op een hoogte van 1.20m te worden geplaatst. Verder kan het verkeer hier goed met behulp van een draadloze VRI worden geregeld. </a:t>
            </a:r>
          </a:p>
        </p:txBody>
      </p:sp>
      <p:pic>
        <p:nvPicPr>
          <p:cNvPr id="87046" name="Picture 6" descr="40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4800505" cy="360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5"/>
                                        </p:tgtEl>
                                        <p:attrNameLst>
                                          <p:attrName>style.visibility</p:attrName>
                                        </p:attrNameLst>
                                      </p:cBhvr>
                                      <p:to>
                                        <p:strVal val="visible"/>
                                      </p:to>
                                    </p:set>
                                    <p:anim calcmode="lin" valueType="num">
                                      <p:cBhvr additive="base">
                                        <p:cTn id="7" dur="500" fill="hold"/>
                                        <p:tgtEl>
                                          <p:spTgt spid="220165"/>
                                        </p:tgtEl>
                                        <p:attrNameLst>
                                          <p:attrName>ppt_x</p:attrName>
                                        </p:attrNameLst>
                                      </p:cBhvr>
                                      <p:tavLst>
                                        <p:tav tm="0">
                                          <p:val>
                                            <p:strVal val="#ppt_x"/>
                                          </p:val>
                                        </p:tav>
                                        <p:tav tm="100000">
                                          <p:val>
                                            <p:strVal val="#ppt_x"/>
                                          </p:val>
                                        </p:tav>
                                      </p:tavLst>
                                    </p:anim>
                                    <p:anim calcmode="lin" valueType="num">
                                      <p:cBhvr additive="base">
                                        <p:cTn id="8" dur="500" fill="hold"/>
                                        <p:tgtEl>
                                          <p:spTgt spid="220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8806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1189" name="Text Box 5"/>
          <p:cNvSpPr txBox="1">
            <a:spLocks noChangeArrowheads="1"/>
          </p:cNvSpPr>
          <p:nvPr/>
        </p:nvSpPr>
        <p:spPr bwMode="auto">
          <a:xfrm>
            <a:off x="539553" y="5733256"/>
            <a:ext cx="705678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Bij een diepe sleuf kort naast de rijbaan binnen de obstakelvrije zone moet een </a:t>
            </a:r>
            <a:r>
              <a:rPr lang="nl-NL" dirty="0" err="1">
                <a:solidFill>
                  <a:srgbClr val="224736"/>
                </a:solidFill>
              </a:rPr>
              <a:t>barrier</a:t>
            </a:r>
            <a:r>
              <a:rPr lang="nl-NL" dirty="0">
                <a:solidFill>
                  <a:srgbClr val="224736"/>
                </a:solidFill>
              </a:rPr>
              <a:t> als </a:t>
            </a:r>
            <a:r>
              <a:rPr lang="nl-NL" dirty="0" err="1">
                <a:solidFill>
                  <a:srgbClr val="224736"/>
                </a:solidFill>
              </a:rPr>
              <a:t>langsafzetting</a:t>
            </a:r>
            <a:r>
              <a:rPr lang="nl-NL" dirty="0">
                <a:solidFill>
                  <a:srgbClr val="224736"/>
                </a:solidFill>
              </a:rPr>
              <a:t> worden geplaatst. </a:t>
            </a:r>
          </a:p>
        </p:txBody>
      </p:sp>
      <p:pic>
        <p:nvPicPr>
          <p:cNvPr id="88070" name="Picture 6" descr="89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714705"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anim calcmode="lin" valueType="num">
                                      <p:cBhvr additive="base">
                                        <p:cTn id="7" dur="500" fill="hold"/>
                                        <p:tgtEl>
                                          <p:spTgt spid="221189"/>
                                        </p:tgtEl>
                                        <p:attrNameLst>
                                          <p:attrName>ppt_x</p:attrName>
                                        </p:attrNameLst>
                                      </p:cBhvr>
                                      <p:tavLst>
                                        <p:tav tm="0">
                                          <p:val>
                                            <p:strVal val="#ppt_x"/>
                                          </p:val>
                                        </p:tav>
                                        <p:tav tm="100000">
                                          <p:val>
                                            <p:strVal val="#ppt_x"/>
                                          </p:val>
                                        </p:tav>
                                      </p:tavLst>
                                    </p:anim>
                                    <p:anim calcmode="lin" valueType="num">
                                      <p:cBhvr additive="base">
                                        <p:cTn id="8" dur="500" fill="hold"/>
                                        <p:tgtEl>
                                          <p:spTgt spid="221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8909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2213" name="Text Box 5"/>
          <p:cNvSpPr txBox="1">
            <a:spLocks noChangeArrowheads="1"/>
          </p:cNvSpPr>
          <p:nvPr/>
        </p:nvSpPr>
        <p:spPr bwMode="auto">
          <a:xfrm>
            <a:off x="395537" y="5589588"/>
            <a:ext cx="7200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Bij diepe gaten kort naast de rijbaan is een </a:t>
            </a:r>
            <a:r>
              <a:rPr lang="nl-NL" dirty="0" err="1">
                <a:solidFill>
                  <a:srgbClr val="224736"/>
                </a:solidFill>
              </a:rPr>
              <a:t>barrier</a:t>
            </a:r>
            <a:r>
              <a:rPr lang="nl-NL" dirty="0">
                <a:solidFill>
                  <a:srgbClr val="224736"/>
                </a:solidFill>
              </a:rPr>
              <a:t> als </a:t>
            </a:r>
            <a:r>
              <a:rPr lang="nl-NL" dirty="0" err="1">
                <a:solidFill>
                  <a:srgbClr val="224736"/>
                </a:solidFill>
              </a:rPr>
              <a:t>langsafzetting</a:t>
            </a:r>
            <a:r>
              <a:rPr lang="nl-NL" dirty="0">
                <a:solidFill>
                  <a:srgbClr val="224736"/>
                </a:solidFill>
              </a:rPr>
              <a:t> verplicht. In verband met mogelijke verzakking van het wegdek dient de rechterrijstrook te worden afgezet. </a:t>
            </a:r>
          </a:p>
        </p:txBody>
      </p:sp>
      <p:pic>
        <p:nvPicPr>
          <p:cNvPr id="89094" name="Picture 6" descr="74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13"/>
                                        </p:tgtEl>
                                        <p:attrNameLst>
                                          <p:attrName>style.visibility</p:attrName>
                                        </p:attrNameLst>
                                      </p:cBhvr>
                                      <p:to>
                                        <p:strVal val="visible"/>
                                      </p:to>
                                    </p:set>
                                    <p:anim calcmode="lin" valueType="num">
                                      <p:cBhvr additive="base">
                                        <p:cTn id="7" dur="500" fill="hold"/>
                                        <p:tgtEl>
                                          <p:spTgt spid="222213"/>
                                        </p:tgtEl>
                                        <p:attrNameLst>
                                          <p:attrName>ppt_x</p:attrName>
                                        </p:attrNameLst>
                                      </p:cBhvr>
                                      <p:tavLst>
                                        <p:tav tm="0">
                                          <p:val>
                                            <p:strVal val="#ppt_x"/>
                                          </p:val>
                                        </p:tav>
                                        <p:tav tm="100000">
                                          <p:val>
                                            <p:strVal val="#ppt_x"/>
                                          </p:val>
                                        </p:tav>
                                      </p:tavLst>
                                    </p:anim>
                                    <p:anim calcmode="lin" valueType="num">
                                      <p:cBhvr additive="base">
                                        <p:cTn id="8" dur="500" fill="hold"/>
                                        <p:tgtEl>
                                          <p:spTgt spid="222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9011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3237" name="Text Box 5"/>
          <p:cNvSpPr txBox="1">
            <a:spLocks noChangeArrowheads="1"/>
          </p:cNvSpPr>
          <p:nvPr/>
        </p:nvSpPr>
        <p:spPr bwMode="auto">
          <a:xfrm>
            <a:off x="539553" y="5739978"/>
            <a:ext cx="705678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Dit kan niet zonder bescherming door een wegafzetting en/of waarschuwing aan het verkeer. </a:t>
            </a:r>
          </a:p>
        </p:txBody>
      </p:sp>
      <p:pic>
        <p:nvPicPr>
          <p:cNvPr id="90118" name="Picture 6" descr="37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5569848"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3237"/>
                                        </p:tgtEl>
                                        <p:attrNameLst>
                                          <p:attrName>style.visibility</p:attrName>
                                        </p:attrNameLst>
                                      </p:cBhvr>
                                      <p:to>
                                        <p:strVal val="visible"/>
                                      </p:to>
                                    </p:set>
                                    <p:anim calcmode="lin" valueType="num">
                                      <p:cBhvr additive="base">
                                        <p:cTn id="7" dur="500" fill="hold"/>
                                        <p:tgtEl>
                                          <p:spTgt spid="223237"/>
                                        </p:tgtEl>
                                        <p:attrNameLst>
                                          <p:attrName>ppt_x</p:attrName>
                                        </p:attrNameLst>
                                      </p:cBhvr>
                                      <p:tavLst>
                                        <p:tav tm="0">
                                          <p:val>
                                            <p:strVal val="#ppt_x"/>
                                          </p:val>
                                        </p:tav>
                                        <p:tav tm="100000">
                                          <p:val>
                                            <p:strVal val="#ppt_x"/>
                                          </p:val>
                                        </p:tav>
                                      </p:tavLst>
                                    </p:anim>
                                    <p:anim calcmode="lin" valueType="num">
                                      <p:cBhvr additive="base">
                                        <p:cTn id="8" dur="500" fill="hold"/>
                                        <p:tgtEl>
                                          <p:spTgt spid="223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5496" y="260648"/>
            <a:ext cx="8712968" cy="1143000"/>
          </a:xfrm>
        </p:spPr>
        <p:txBody>
          <a:bodyPr>
            <a:normAutofit/>
          </a:bodyPr>
          <a:lstStyle/>
          <a:p>
            <a:pPr eaLnBrk="1" hangingPunct="1">
              <a:defRPr/>
            </a:pPr>
            <a:r>
              <a:rPr lang="en-US" sz="2800" b="1" dirty="0" err="1" smtClean="0">
                <a:latin typeface="Arial" charset="0"/>
              </a:rPr>
              <a:t>Veilig</a:t>
            </a:r>
            <a:r>
              <a:rPr lang="en-US" sz="2800" b="1" dirty="0" smtClean="0">
                <a:latin typeface="Arial" charset="0"/>
              </a:rPr>
              <a:t> </a:t>
            </a:r>
            <a:r>
              <a:rPr lang="en-US" sz="2800" b="1" dirty="0" err="1" smtClean="0">
                <a:latin typeface="Arial" charset="0"/>
              </a:rPr>
              <a:t>werken</a:t>
            </a:r>
            <a:r>
              <a:rPr lang="en-US" sz="2800" b="1" dirty="0" smtClean="0">
                <a:latin typeface="Arial" charset="0"/>
              </a:rPr>
              <a:t>: </a:t>
            </a:r>
            <a:r>
              <a:rPr lang="en-US" sz="2800" b="1" dirty="0" err="1" smtClean="0">
                <a:latin typeface="Arial" charset="0"/>
              </a:rPr>
              <a:t>kortdurende</a:t>
            </a:r>
            <a:r>
              <a:rPr lang="en-US" sz="2800" b="1" dirty="0" smtClean="0">
                <a:latin typeface="Arial" charset="0"/>
              </a:rPr>
              <a:t> </a:t>
            </a:r>
            <a:r>
              <a:rPr lang="en-US" sz="2800" b="1" dirty="0" err="1" smtClean="0">
                <a:latin typeface="Arial" charset="0"/>
              </a:rPr>
              <a:t>werkzaamheden</a:t>
            </a:r>
            <a:endParaRPr lang="nl-NL" sz="2800" dirty="0" smtClean="0"/>
          </a:p>
        </p:txBody>
      </p:sp>
      <p:sp>
        <p:nvSpPr>
          <p:cNvPr id="9113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4261" name="Text Box 5"/>
          <p:cNvSpPr txBox="1">
            <a:spLocks noChangeArrowheads="1"/>
          </p:cNvSpPr>
          <p:nvPr/>
        </p:nvSpPr>
        <p:spPr bwMode="auto">
          <a:xfrm>
            <a:off x="504577" y="5739978"/>
            <a:ext cx="7091759"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Bij het laden en lossen waarbij het werkvoertuig verkeersgevaarlijk staat, moeten verkeersmaatregelen genomen worden. </a:t>
            </a:r>
          </a:p>
        </p:txBody>
      </p:sp>
      <p:pic>
        <p:nvPicPr>
          <p:cNvPr id="91142" name="Picture 6" descr="27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47" y="1412776"/>
            <a:ext cx="5848369"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anim calcmode="lin" valueType="num">
                                      <p:cBhvr additive="base">
                                        <p:cTn id="7" dur="500" fill="hold"/>
                                        <p:tgtEl>
                                          <p:spTgt spid="224261"/>
                                        </p:tgtEl>
                                        <p:attrNameLst>
                                          <p:attrName>ppt_x</p:attrName>
                                        </p:attrNameLst>
                                      </p:cBhvr>
                                      <p:tavLst>
                                        <p:tav tm="0">
                                          <p:val>
                                            <p:strVal val="#ppt_x"/>
                                          </p:val>
                                        </p:tav>
                                        <p:tav tm="100000">
                                          <p:val>
                                            <p:strVal val="#ppt_x"/>
                                          </p:val>
                                        </p:tav>
                                      </p:tavLst>
                                    </p:anim>
                                    <p:anim calcmode="lin" valueType="num">
                                      <p:cBhvr additive="base">
                                        <p:cTn id="8" dur="500" fill="hold"/>
                                        <p:tgtEl>
                                          <p:spTgt spid="224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35496" y="285750"/>
            <a:ext cx="8243887" cy="1143000"/>
          </a:xfrm>
        </p:spPr>
        <p:txBody>
          <a:bodyPr>
            <a:normAutofit/>
          </a:bodyPr>
          <a:lstStyle/>
          <a:p>
            <a:pPr eaLnBrk="1" hangingPunct="1">
              <a:defRPr/>
            </a:pPr>
            <a:r>
              <a:rPr lang="en-US" sz="2800" b="1" dirty="0" err="1" smtClean="0">
                <a:latin typeface="Arial" charset="0"/>
              </a:rPr>
              <a:t>Veilig</a:t>
            </a:r>
            <a:r>
              <a:rPr lang="en-US" sz="2800" b="1" dirty="0" smtClean="0">
                <a:latin typeface="Arial" charset="0"/>
              </a:rPr>
              <a:t> </a:t>
            </a:r>
            <a:r>
              <a:rPr lang="en-US" sz="2800" b="1" dirty="0" err="1" smtClean="0">
                <a:latin typeface="Arial" charset="0"/>
              </a:rPr>
              <a:t>werken</a:t>
            </a:r>
            <a:r>
              <a:rPr lang="en-US" sz="2800" b="1" dirty="0" smtClean="0">
                <a:latin typeface="Arial" charset="0"/>
              </a:rPr>
              <a:t>: </a:t>
            </a:r>
            <a:r>
              <a:rPr lang="en-US" sz="2800" b="1" dirty="0" err="1" smtClean="0">
                <a:latin typeface="Arial" charset="0"/>
              </a:rPr>
              <a:t>kortdurende</a:t>
            </a:r>
            <a:r>
              <a:rPr lang="en-US" sz="2800" dirty="0">
                <a:latin typeface="Arial" charset="0"/>
              </a:rPr>
              <a:t> </a:t>
            </a:r>
            <a:r>
              <a:rPr lang="en-US" sz="2800" b="1" dirty="0" err="1" smtClean="0">
                <a:latin typeface="Arial" charset="0"/>
              </a:rPr>
              <a:t>werkzaamheden</a:t>
            </a:r>
            <a:endParaRPr lang="nl-NL" sz="2800" dirty="0" smtClean="0"/>
          </a:p>
        </p:txBody>
      </p:sp>
      <p:sp>
        <p:nvSpPr>
          <p:cNvPr id="9216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5285" name="Text Box 5"/>
          <p:cNvSpPr txBox="1">
            <a:spLocks noChangeArrowheads="1"/>
          </p:cNvSpPr>
          <p:nvPr/>
        </p:nvSpPr>
        <p:spPr bwMode="auto">
          <a:xfrm>
            <a:off x="539553" y="5589588"/>
            <a:ext cx="712879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Deze wegwerker neemt onverantwoorde risico's. Bescherming door bijvoorbeeld een actiewagen is zeer wenselijk. Of wachten tot er geen verkeer is indien het een plotseling ongepland klusje betreft. </a:t>
            </a:r>
          </a:p>
        </p:txBody>
      </p:sp>
      <p:pic>
        <p:nvPicPr>
          <p:cNvPr id="92166" name="Picture 6" descr="41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285"/>
                                        </p:tgtEl>
                                        <p:attrNameLst>
                                          <p:attrName>style.visibility</p:attrName>
                                        </p:attrNameLst>
                                      </p:cBhvr>
                                      <p:to>
                                        <p:strVal val="visible"/>
                                      </p:to>
                                    </p:set>
                                    <p:anim calcmode="lin" valueType="num">
                                      <p:cBhvr additive="base">
                                        <p:cTn id="7" dur="500" fill="hold"/>
                                        <p:tgtEl>
                                          <p:spTgt spid="225285"/>
                                        </p:tgtEl>
                                        <p:attrNameLst>
                                          <p:attrName>ppt_x</p:attrName>
                                        </p:attrNameLst>
                                      </p:cBhvr>
                                      <p:tavLst>
                                        <p:tav tm="0">
                                          <p:val>
                                            <p:strVal val="#ppt_x"/>
                                          </p:val>
                                        </p:tav>
                                        <p:tav tm="100000">
                                          <p:val>
                                            <p:strVal val="#ppt_x"/>
                                          </p:val>
                                        </p:tav>
                                      </p:tavLst>
                                    </p:anim>
                                    <p:anim calcmode="lin" valueType="num">
                                      <p:cBhvr additive="base">
                                        <p:cTn id="8" dur="500" fill="hold"/>
                                        <p:tgtEl>
                                          <p:spTgt spid="2252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6309" name="Text Box 5"/>
          <p:cNvSpPr txBox="1">
            <a:spLocks noChangeArrowheads="1"/>
          </p:cNvSpPr>
          <p:nvPr/>
        </p:nvSpPr>
        <p:spPr bwMode="auto">
          <a:xfrm>
            <a:off x="539553" y="5739978"/>
            <a:ext cx="705678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In sommige situaties is bij zeer kortdurende werkzaamheden </a:t>
            </a:r>
            <a:r>
              <a:rPr lang="nl-NL" dirty="0" smtClean="0">
                <a:solidFill>
                  <a:srgbClr val="224736"/>
                </a:solidFill>
              </a:rPr>
              <a:t>      het </a:t>
            </a:r>
            <a:r>
              <a:rPr lang="nl-NL" dirty="0">
                <a:solidFill>
                  <a:srgbClr val="224736"/>
                </a:solidFill>
              </a:rPr>
              <a:t>gebruik van alleen een actiewagen een goede keus. </a:t>
            </a:r>
          </a:p>
        </p:txBody>
      </p:sp>
      <p:pic>
        <p:nvPicPr>
          <p:cNvPr id="93190" name="Picture 6" descr="63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60427"/>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35496" y="285750"/>
            <a:ext cx="8243887"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B6B700"/>
                </a:solidFill>
                <a:latin typeface="Arial" pitchFamily="34" charset="0"/>
                <a:ea typeface="+mj-ea"/>
                <a:cs typeface="Arial" pitchFamily="34" charset="0"/>
              </a:defRPr>
            </a:lvl1pPr>
          </a:lstStyle>
          <a:p>
            <a:pPr fontAlgn="auto">
              <a:spcAft>
                <a:spcPts val="0"/>
              </a:spcAft>
              <a:defRPr/>
            </a:pPr>
            <a:r>
              <a:rPr lang="en-US" sz="2800" smtClean="0">
                <a:latin typeface="Arial" charset="0"/>
              </a:rPr>
              <a:t>Veilig werken: kortdurende werkzaamheden</a:t>
            </a:r>
            <a:endParaRPr lang="nl-NL" sz="2800" dirty="0"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6309"/>
                                        </p:tgtEl>
                                        <p:attrNameLst>
                                          <p:attrName>style.visibility</p:attrName>
                                        </p:attrNameLst>
                                      </p:cBhvr>
                                      <p:to>
                                        <p:strVal val="visible"/>
                                      </p:to>
                                    </p:set>
                                    <p:anim calcmode="lin" valueType="num">
                                      <p:cBhvr additive="base">
                                        <p:cTn id="7" dur="500" fill="hold"/>
                                        <p:tgtEl>
                                          <p:spTgt spid="226309"/>
                                        </p:tgtEl>
                                        <p:attrNameLst>
                                          <p:attrName>ppt_x</p:attrName>
                                        </p:attrNameLst>
                                      </p:cBhvr>
                                      <p:tavLst>
                                        <p:tav tm="0">
                                          <p:val>
                                            <p:strVal val="#ppt_x"/>
                                          </p:val>
                                        </p:tav>
                                        <p:tav tm="100000">
                                          <p:val>
                                            <p:strVal val="#ppt_x"/>
                                          </p:val>
                                        </p:tav>
                                      </p:tavLst>
                                    </p:anim>
                                    <p:anim calcmode="lin" valueType="num">
                                      <p:cBhvr additive="base">
                                        <p:cTn id="8" dur="500" fill="hold"/>
                                        <p:tgtEl>
                                          <p:spTgt spid="2263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539552" y="260350"/>
            <a:ext cx="7772400" cy="1143000"/>
          </a:xfrm>
        </p:spPr>
        <p:txBody>
          <a:bodyPr/>
          <a:lstStyle/>
          <a:p>
            <a:pPr eaLnBrk="1" hangingPunct="1"/>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rijdende</a:t>
            </a:r>
            <a:r>
              <a:rPr lang="en-US" sz="3200" b="1" dirty="0" smtClean="0">
                <a:latin typeface="Arial" charset="0"/>
              </a:rPr>
              <a:t> </a:t>
            </a:r>
            <a:r>
              <a:rPr lang="en-US" sz="3200" b="1" dirty="0" err="1" smtClean="0">
                <a:latin typeface="Arial" charset="0"/>
              </a:rPr>
              <a:t>afzetting</a:t>
            </a:r>
            <a:endParaRPr lang="nl-NL" sz="3200" b="1" dirty="0" smtClean="0">
              <a:latin typeface="Arial" charset="0"/>
            </a:endParaRPr>
          </a:p>
        </p:txBody>
      </p:sp>
      <p:sp>
        <p:nvSpPr>
          <p:cNvPr id="9421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7333" name="Text Box 5"/>
          <p:cNvSpPr txBox="1">
            <a:spLocks noChangeArrowheads="1"/>
          </p:cNvSpPr>
          <p:nvPr/>
        </p:nvSpPr>
        <p:spPr bwMode="auto">
          <a:xfrm>
            <a:off x="576585" y="5739978"/>
            <a:ext cx="7019751"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Indien mogelijk kan een voertuig worden voorzien van </a:t>
            </a:r>
            <a:r>
              <a:rPr lang="nl-NL" dirty="0" smtClean="0">
                <a:solidFill>
                  <a:srgbClr val="224736"/>
                </a:solidFill>
              </a:rPr>
              <a:t>                een </a:t>
            </a:r>
            <a:r>
              <a:rPr lang="nl-NL" dirty="0">
                <a:solidFill>
                  <a:srgbClr val="224736"/>
                </a:solidFill>
              </a:rPr>
              <a:t>actieraam dat direct op het voertuig is gemonteerd. </a:t>
            </a:r>
          </a:p>
        </p:txBody>
      </p:sp>
      <p:pic>
        <p:nvPicPr>
          <p:cNvPr id="94214" name="Picture 6" descr="83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78404"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additive="base">
                                        <p:cTn id="7" dur="500" fill="hold"/>
                                        <p:tgtEl>
                                          <p:spTgt spid="227333"/>
                                        </p:tgtEl>
                                        <p:attrNameLst>
                                          <p:attrName>ppt_x</p:attrName>
                                        </p:attrNameLst>
                                      </p:cBhvr>
                                      <p:tavLst>
                                        <p:tav tm="0">
                                          <p:val>
                                            <p:strVal val="#ppt_x"/>
                                          </p:val>
                                        </p:tav>
                                        <p:tav tm="100000">
                                          <p:val>
                                            <p:strVal val="#ppt_x"/>
                                          </p:val>
                                        </p:tav>
                                      </p:tavLst>
                                    </p:anim>
                                    <p:anim calcmode="lin" valueType="num">
                                      <p:cBhvr additive="base">
                                        <p:cTn id="8" dur="500" fill="hold"/>
                                        <p:tgtEl>
                                          <p:spTgt spid="2273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8215312" cy="1143000"/>
          </a:xfrm>
        </p:spPr>
        <p:txBody>
          <a:bodyPr>
            <a:normAutofit/>
          </a:bodyPr>
          <a:lstStyle/>
          <a:p>
            <a:pPr eaLnBrk="1" hangingPunct="1">
              <a:defRPr/>
            </a:pPr>
            <a:r>
              <a:rPr lang="en-US" b="1" dirty="0" err="1" smtClean="0">
                <a:latin typeface="Arial" charset="0"/>
              </a:rPr>
              <a:t>Richtlijnen-WiU</a:t>
            </a:r>
            <a:r>
              <a:rPr lang="en-US" b="1" dirty="0" smtClean="0">
                <a:latin typeface="Arial" charset="0"/>
              </a:rPr>
              <a:t> </a:t>
            </a:r>
            <a:r>
              <a:rPr lang="en-US" dirty="0" smtClean="0">
                <a:latin typeface="Arial" charset="0"/>
              </a:rPr>
              <a:t>(2005)</a:t>
            </a:r>
            <a:endParaRPr lang="nl-NL" dirty="0" smtClean="0"/>
          </a:p>
        </p:txBody>
      </p:sp>
      <p:sp>
        <p:nvSpPr>
          <p:cNvPr id="12291" name="Rectangle 3"/>
          <p:cNvSpPr>
            <a:spLocks noGrp="1" noChangeArrowheads="1"/>
          </p:cNvSpPr>
          <p:nvPr>
            <p:ph type="body" idx="4294967295"/>
          </p:nvPr>
        </p:nvSpPr>
        <p:spPr>
          <a:xfrm>
            <a:off x="251520" y="1844824"/>
            <a:ext cx="7128644" cy="5013176"/>
          </a:xfrm>
        </p:spPr>
        <p:txBody>
          <a:bodyPr/>
          <a:lstStyle/>
          <a:p>
            <a:pPr eaLnBrk="1" hangingPunct="1">
              <a:spcBef>
                <a:spcPts val="600"/>
              </a:spcBef>
            </a:pPr>
            <a:r>
              <a:rPr lang="nl-NL" sz="2400" dirty="0" smtClean="0">
                <a:solidFill>
                  <a:srgbClr val="224736"/>
                </a:solidFill>
              </a:rPr>
              <a:t>Opgesteld en gepubliceerd door het CROW (kenniscentrum voor verkeer, vervoer en infrastructuur)</a:t>
            </a:r>
          </a:p>
          <a:p>
            <a:pPr eaLnBrk="1" hangingPunct="1">
              <a:spcBef>
                <a:spcPts val="600"/>
              </a:spcBef>
            </a:pPr>
            <a:r>
              <a:rPr lang="nl-NL" sz="2400" dirty="0" smtClean="0">
                <a:solidFill>
                  <a:srgbClr val="224736"/>
                </a:solidFill>
              </a:rPr>
              <a:t>Specifieke voorschriften voor toepassen tijdelijke verkeersmaatregelen bij </a:t>
            </a:r>
            <a:r>
              <a:rPr lang="nl-NL" sz="2400" dirty="0" err="1" smtClean="0">
                <a:solidFill>
                  <a:srgbClr val="224736"/>
                </a:solidFill>
              </a:rPr>
              <a:t>WiU</a:t>
            </a:r>
            <a:endParaRPr lang="nl-NL" sz="2400" dirty="0" smtClean="0">
              <a:solidFill>
                <a:srgbClr val="224736"/>
              </a:solidFill>
            </a:endParaRPr>
          </a:p>
          <a:p>
            <a:pPr eaLnBrk="1" hangingPunct="1">
              <a:spcBef>
                <a:spcPts val="600"/>
              </a:spcBef>
            </a:pPr>
            <a:r>
              <a:rPr lang="nl-NL" sz="2400" dirty="0" smtClean="0">
                <a:solidFill>
                  <a:srgbClr val="224736"/>
                </a:solidFill>
              </a:rPr>
              <a:t>Geen wettelijke regelgeving wél rechtelijk toetsingskader</a:t>
            </a:r>
          </a:p>
          <a:p>
            <a:pPr eaLnBrk="1" hangingPunct="1">
              <a:spcBef>
                <a:spcPts val="600"/>
              </a:spcBef>
            </a:pPr>
            <a:r>
              <a:rPr lang="nl-NL" sz="2400" dirty="0" smtClean="0">
                <a:solidFill>
                  <a:srgbClr val="224736"/>
                </a:solidFill>
              </a:rPr>
              <a:t>Bevorderd de uniformiteit van                             de verkeersmaatregelen</a:t>
            </a:r>
          </a:p>
          <a:p>
            <a:pPr eaLnBrk="1" hangingPunct="1">
              <a:spcBef>
                <a:spcPts val="600"/>
              </a:spcBef>
            </a:pPr>
            <a:r>
              <a:rPr lang="nl-NL" sz="2400" dirty="0" smtClean="0">
                <a:solidFill>
                  <a:srgbClr val="224736"/>
                </a:solidFill>
              </a:rPr>
              <a:t>96b niet-autosnelwegen binnen en buiten de </a:t>
            </a:r>
          </a:p>
          <a:p>
            <a:pPr eaLnBrk="1" hangingPunct="1">
              <a:spcBef>
                <a:spcPts val="600"/>
              </a:spcBef>
              <a:buFont typeface="Wingdings" pitchFamily="2" charset="2"/>
              <a:buNone/>
            </a:pPr>
            <a:r>
              <a:rPr lang="nl-NL" sz="2400" dirty="0" smtClean="0">
                <a:solidFill>
                  <a:srgbClr val="224736"/>
                </a:solidFill>
              </a:rPr>
              <a:t>	bebouwde kom</a:t>
            </a:r>
          </a:p>
          <a:p>
            <a:pPr eaLnBrk="1" hangingPunct="1">
              <a:spcBef>
                <a:spcPct val="0"/>
              </a:spcBef>
            </a:pPr>
            <a:endParaRPr lang="nl-NL" sz="2400" dirty="0" smtClean="0">
              <a:solidFill>
                <a:srgbClr val="640064"/>
              </a:solidFill>
            </a:endParaRPr>
          </a:p>
        </p:txBody>
      </p:sp>
      <p:pic>
        <p:nvPicPr>
          <p:cNvPr id="12293" name="Picture 8" descr="vp_462_869x31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581128"/>
            <a:ext cx="2008545"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langsafzetting</a:t>
            </a:r>
            <a:endParaRPr lang="nl-NL" sz="3200" dirty="0" smtClean="0"/>
          </a:p>
        </p:txBody>
      </p:sp>
      <p:sp>
        <p:nvSpPr>
          <p:cNvPr id="9523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8357" name="Text Box 5"/>
          <p:cNvSpPr txBox="1">
            <a:spLocks noChangeArrowheads="1"/>
          </p:cNvSpPr>
          <p:nvPr/>
        </p:nvSpPr>
        <p:spPr bwMode="auto">
          <a:xfrm>
            <a:off x="467545" y="5589588"/>
            <a:ext cx="712879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Met het D2-bord worden de fietsers en bromfietsers rechts langs </a:t>
            </a:r>
            <a:r>
              <a:rPr lang="nl-NL" dirty="0" smtClean="0">
                <a:solidFill>
                  <a:srgbClr val="224736"/>
                </a:solidFill>
              </a:rPr>
              <a:t>  de </a:t>
            </a:r>
            <a:r>
              <a:rPr lang="nl-NL" dirty="0">
                <a:solidFill>
                  <a:srgbClr val="224736"/>
                </a:solidFill>
              </a:rPr>
              <a:t>scheefstaande waarschuwingshekken gestuurd. Moet de (brom)fietser door de graafmachine heen fietsen? </a:t>
            </a:r>
          </a:p>
        </p:txBody>
      </p:sp>
      <p:pic>
        <p:nvPicPr>
          <p:cNvPr id="95238" name="Picture 6" descr="51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8357"/>
                                        </p:tgtEl>
                                        <p:attrNameLst>
                                          <p:attrName>style.visibility</p:attrName>
                                        </p:attrNameLst>
                                      </p:cBhvr>
                                      <p:to>
                                        <p:strVal val="visible"/>
                                      </p:to>
                                    </p:set>
                                    <p:anim calcmode="lin" valueType="num">
                                      <p:cBhvr additive="base">
                                        <p:cTn id="7" dur="500" fill="hold"/>
                                        <p:tgtEl>
                                          <p:spTgt spid="228357"/>
                                        </p:tgtEl>
                                        <p:attrNameLst>
                                          <p:attrName>ppt_x</p:attrName>
                                        </p:attrNameLst>
                                      </p:cBhvr>
                                      <p:tavLst>
                                        <p:tav tm="0">
                                          <p:val>
                                            <p:strVal val="#ppt_x"/>
                                          </p:val>
                                        </p:tav>
                                        <p:tav tm="100000">
                                          <p:val>
                                            <p:strVal val="#ppt_x"/>
                                          </p:val>
                                        </p:tav>
                                      </p:tavLst>
                                    </p:anim>
                                    <p:anim calcmode="lin" valueType="num">
                                      <p:cBhvr additive="base">
                                        <p:cTn id="8" dur="500" fill="hold"/>
                                        <p:tgtEl>
                                          <p:spTgt spid="228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fietspaden</a:t>
            </a:r>
            <a:endParaRPr lang="nl-NL" sz="3200" dirty="0" smtClean="0"/>
          </a:p>
        </p:txBody>
      </p:sp>
      <p:sp>
        <p:nvSpPr>
          <p:cNvPr id="9625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29381" name="Text Box 5"/>
          <p:cNvSpPr txBox="1">
            <a:spLocks noChangeArrowheads="1"/>
          </p:cNvSpPr>
          <p:nvPr/>
        </p:nvSpPr>
        <p:spPr bwMode="auto">
          <a:xfrm>
            <a:off x="467545" y="5589588"/>
            <a:ext cx="712879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Het fietsverkeer moet zijn weg vervolgen over de rijbaan van het autoverkeer (80km/h). Het autoverkeer wordt niet gewaarschuwd voor de fietsers. De fietsers rijden onbeschermd. </a:t>
            </a:r>
          </a:p>
        </p:txBody>
      </p:sp>
      <p:pic>
        <p:nvPicPr>
          <p:cNvPr id="96262" name="Picture 6" descr="56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9381"/>
                                        </p:tgtEl>
                                        <p:attrNameLst>
                                          <p:attrName>style.visibility</p:attrName>
                                        </p:attrNameLst>
                                      </p:cBhvr>
                                      <p:to>
                                        <p:strVal val="visible"/>
                                      </p:to>
                                    </p:set>
                                    <p:anim calcmode="lin" valueType="num">
                                      <p:cBhvr additive="base">
                                        <p:cTn id="7" dur="500" fill="hold"/>
                                        <p:tgtEl>
                                          <p:spTgt spid="229381"/>
                                        </p:tgtEl>
                                        <p:attrNameLst>
                                          <p:attrName>ppt_x</p:attrName>
                                        </p:attrNameLst>
                                      </p:cBhvr>
                                      <p:tavLst>
                                        <p:tav tm="0">
                                          <p:val>
                                            <p:strVal val="#ppt_x"/>
                                          </p:val>
                                        </p:tav>
                                        <p:tav tm="100000">
                                          <p:val>
                                            <p:strVal val="#ppt_x"/>
                                          </p:val>
                                        </p:tav>
                                      </p:tavLst>
                                    </p:anim>
                                    <p:anim calcmode="lin" valueType="num">
                                      <p:cBhvr additive="base">
                                        <p:cTn id="8" dur="500" fill="hold"/>
                                        <p:tgtEl>
                                          <p:spTgt spid="229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fietspaden</a:t>
            </a:r>
            <a:endParaRPr lang="nl-NL" sz="3200" dirty="0" smtClean="0"/>
          </a:p>
        </p:txBody>
      </p:sp>
      <p:sp>
        <p:nvSpPr>
          <p:cNvPr id="9728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0405" name="Text Box 5"/>
          <p:cNvSpPr txBox="1">
            <a:spLocks noChangeArrowheads="1"/>
          </p:cNvSpPr>
          <p:nvPr/>
        </p:nvSpPr>
        <p:spPr bwMode="auto">
          <a:xfrm>
            <a:off x="504577" y="5733256"/>
            <a:ext cx="7091759"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Dit is een nette manier om een tijdelijk fietspad te creëren tijdens (langer durende) werkzaamheden. </a:t>
            </a:r>
          </a:p>
        </p:txBody>
      </p:sp>
      <p:pic>
        <p:nvPicPr>
          <p:cNvPr id="97286" name="Picture 7" descr="D:\1. AOC-OOST\LESMATERIAAL\Cursus Veilig werken langs de weg\Vwldw correcte omleiding fietsp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934432" cy="3960000"/>
          </a:xfrm>
          <a:prstGeom prst="rect">
            <a:avLst/>
          </a:prstGeom>
          <a:noFill/>
          <a:ln w="15875">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05"/>
                                        </p:tgtEl>
                                        <p:attrNameLst>
                                          <p:attrName>style.visibility</p:attrName>
                                        </p:attrNameLst>
                                      </p:cBhvr>
                                      <p:to>
                                        <p:strVal val="visible"/>
                                      </p:to>
                                    </p:set>
                                    <p:anim calcmode="lin" valueType="num">
                                      <p:cBhvr additive="base">
                                        <p:cTn id="7" dur="500" fill="hold"/>
                                        <p:tgtEl>
                                          <p:spTgt spid="230405"/>
                                        </p:tgtEl>
                                        <p:attrNameLst>
                                          <p:attrName>ppt_x</p:attrName>
                                        </p:attrNameLst>
                                      </p:cBhvr>
                                      <p:tavLst>
                                        <p:tav tm="0">
                                          <p:val>
                                            <p:strVal val="#ppt_x"/>
                                          </p:val>
                                        </p:tav>
                                        <p:tav tm="100000">
                                          <p:val>
                                            <p:strVal val="#ppt_x"/>
                                          </p:val>
                                        </p:tav>
                                      </p:tavLst>
                                    </p:anim>
                                    <p:anim calcmode="lin" valueType="num">
                                      <p:cBhvr additive="base">
                                        <p:cTn id="8" dur="500" fill="hold"/>
                                        <p:tgtEl>
                                          <p:spTgt spid="230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fietspaden</a:t>
            </a:r>
            <a:endParaRPr lang="nl-NL" sz="3200" dirty="0" smtClean="0"/>
          </a:p>
        </p:txBody>
      </p:sp>
      <p:sp>
        <p:nvSpPr>
          <p:cNvPr id="9830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0405" name="Text Box 5"/>
          <p:cNvSpPr txBox="1">
            <a:spLocks noChangeArrowheads="1"/>
          </p:cNvSpPr>
          <p:nvPr/>
        </p:nvSpPr>
        <p:spPr bwMode="auto">
          <a:xfrm>
            <a:off x="504577" y="5739978"/>
            <a:ext cx="7091759"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Dit is een nette manier om een tijdelijk fietspad te creëren tijdens (langer durende) werkzaamheden. </a:t>
            </a:r>
          </a:p>
        </p:txBody>
      </p:sp>
      <p:pic>
        <p:nvPicPr>
          <p:cNvPr id="98310" name="Picture 6" descr="75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405"/>
                                        </p:tgtEl>
                                        <p:attrNameLst>
                                          <p:attrName>style.visibility</p:attrName>
                                        </p:attrNameLst>
                                      </p:cBhvr>
                                      <p:to>
                                        <p:strVal val="visible"/>
                                      </p:to>
                                    </p:set>
                                    <p:anim calcmode="lin" valueType="num">
                                      <p:cBhvr additive="base">
                                        <p:cTn id="7" dur="500" fill="hold"/>
                                        <p:tgtEl>
                                          <p:spTgt spid="230405"/>
                                        </p:tgtEl>
                                        <p:attrNameLst>
                                          <p:attrName>ppt_x</p:attrName>
                                        </p:attrNameLst>
                                      </p:cBhvr>
                                      <p:tavLst>
                                        <p:tav tm="0">
                                          <p:val>
                                            <p:strVal val="#ppt_x"/>
                                          </p:val>
                                        </p:tav>
                                        <p:tav tm="100000">
                                          <p:val>
                                            <p:strVal val="#ppt_x"/>
                                          </p:val>
                                        </p:tav>
                                      </p:tavLst>
                                    </p:anim>
                                    <p:anim calcmode="lin" valueType="num">
                                      <p:cBhvr additive="base">
                                        <p:cTn id="8" dur="500" fill="hold"/>
                                        <p:tgtEl>
                                          <p:spTgt spid="230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plaatsen</a:t>
            </a:r>
            <a:r>
              <a:rPr lang="en-US" sz="3200" b="1" dirty="0" smtClean="0">
                <a:latin typeface="Arial" charset="0"/>
              </a:rPr>
              <a:t>/</a:t>
            </a:r>
            <a:r>
              <a:rPr lang="en-US" sz="3200" b="1" dirty="0" err="1" smtClean="0">
                <a:latin typeface="Arial" charset="0"/>
              </a:rPr>
              <a:t>verwijderen</a:t>
            </a:r>
            <a:endParaRPr lang="nl-NL" sz="3200" dirty="0" smtClean="0"/>
          </a:p>
        </p:txBody>
      </p:sp>
      <p:sp>
        <p:nvSpPr>
          <p:cNvPr id="9933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1429" name="Text Box 5"/>
          <p:cNvSpPr txBox="1">
            <a:spLocks noChangeArrowheads="1"/>
          </p:cNvSpPr>
          <p:nvPr/>
        </p:nvSpPr>
        <p:spPr bwMode="auto">
          <a:xfrm>
            <a:off x="539553" y="5602014"/>
            <a:ext cx="70567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Bij het plaatsen van de inleidende bebording moet er op worden gelet dat de borden niet verkeersgevaarlijk of hinderlijk voor </a:t>
            </a:r>
            <a:r>
              <a:rPr lang="nl-NL" dirty="0" smtClean="0">
                <a:solidFill>
                  <a:srgbClr val="224736"/>
                </a:solidFill>
              </a:rPr>
              <a:t>        het </a:t>
            </a:r>
            <a:r>
              <a:rPr lang="nl-NL" dirty="0">
                <a:solidFill>
                  <a:srgbClr val="224736"/>
                </a:solidFill>
              </a:rPr>
              <a:t>verkeer worden geplaatst. </a:t>
            </a:r>
          </a:p>
        </p:txBody>
      </p:sp>
      <p:pic>
        <p:nvPicPr>
          <p:cNvPr id="99334" name="Picture 6" descr="87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1429"/>
                                        </p:tgtEl>
                                        <p:attrNameLst>
                                          <p:attrName>style.visibility</p:attrName>
                                        </p:attrNameLst>
                                      </p:cBhvr>
                                      <p:to>
                                        <p:strVal val="visible"/>
                                      </p:to>
                                    </p:set>
                                    <p:anim calcmode="lin" valueType="num">
                                      <p:cBhvr additive="base">
                                        <p:cTn id="7" dur="500" fill="hold"/>
                                        <p:tgtEl>
                                          <p:spTgt spid="231429"/>
                                        </p:tgtEl>
                                        <p:attrNameLst>
                                          <p:attrName>ppt_x</p:attrName>
                                        </p:attrNameLst>
                                      </p:cBhvr>
                                      <p:tavLst>
                                        <p:tav tm="0">
                                          <p:val>
                                            <p:strVal val="#ppt_x"/>
                                          </p:val>
                                        </p:tav>
                                        <p:tav tm="100000">
                                          <p:val>
                                            <p:strVal val="#ppt_x"/>
                                          </p:val>
                                        </p:tav>
                                      </p:tavLst>
                                    </p:anim>
                                    <p:anim calcmode="lin" valueType="num">
                                      <p:cBhvr additive="base">
                                        <p:cTn id="8" dur="500" fill="hold"/>
                                        <p:tgtEl>
                                          <p:spTgt spid="231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bijzondere</a:t>
            </a:r>
            <a:r>
              <a:rPr lang="en-US" sz="3200" b="1" dirty="0" smtClean="0">
                <a:latin typeface="Arial" charset="0"/>
              </a:rPr>
              <a:t> </a:t>
            </a:r>
            <a:r>
              <a:rPr lang="en-US" sz="3200" b="1" dirty="0" err="1" smtClean="0">
                <a:latin typeface="Arial" charset="0"/>
              </a:rPr>
              <a:t>situaties</a:t>
            </a:r>
            <a:endParaRPr lang="nl-NL" sz="3200" dirty="0" smtClean="0"/>
          </a:p>
        </p:txBody>
      </p:sp>
      <p:sp>
        <p:nvSpPr>
          <p:cNvPr id="100355"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2453" name="Text Box 5"/>
          <p:cNvSpPr txBox="1">
            <a:spLocks noChangeArrowheads="1"/>
          </p:cNvSpPr>
          <p:nvPr/>
        </p:nvSpPr>
        <p:spPr bwMode="auto">
          <a:xfrm>
            <a:off x="539553" y="5739978"/>
            <a:ext cx="7056784"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Bij het werken op een VOP moet voldoende en veilige ruimte aanwezig zijn voor voetgangers. </a:t>
            </a:r>
          </a:p>
        </p:txBody>
      </p:sp>
      <p:pic>
        <p:nvPicPr>
          <p:cNvPr id="100358" name="Picture 6" descr="73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453"/>
                                        </p:tgtEl>
                                        <p:attrNameLst>
                                          <p:attrName>style.visibility</p:attrName>
                                        </p:attrNameLst>
                                      </p:cBhvr>
                                      <p:to>
                                        <p:strVal val="visible"/>
                                      </p:to>
                                    </p:set>
                                    <p:anim calcmode="lin" valueType="num">
                                      <p:cBhvr additive="base">
                                        <p:cTn id="7" dur="500" fill="hold"/>
                                        <p:tgtEl>
                                          <p:spTgt spid="232453"/>
                                        </p:tgtEl>
                                        <p:attrNameLst>
                                          <p:attrName>ppt_x</p:attrName>
                                        </p:attrNameLst>
                                      </p:cBhvr>
                                      <p:tavLst>
                                        <p:tav tm="0">
                                          <p:val>
                                            <p:strVal val="#ppt_x"/>
                                          </p:val>
                                        </p:tav>
                                        <p:tav tm="100000">
                                          <p:val>
                                            <p:strVal val="#ppt_x"/>
                                          </p:val>
                                        </p:tav>
                                      </p:tavLst>
                                    </p:anim>
                                    <p:anim calcmode="lin" valueType="num">
                                      <p:cBhvr additive="base">
                                        <p:cTn id="8" dur="500" fill="hold"/>
                                        <p:tgtEl>
                                          <p:spTgt spid="232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bijzondere</a:t>
            </a:r>
            <a:r>
              <a:rPr lang="en-US" sz="3200" b="1" dirty="0" smtClean="0">
                <a:latin typeface="Arial" charset="0"/>
              </a:rPr>
              <a:t> </a:t>
            </a:r>
            <a:r>
              <a:rPr lang="en-US" sz="3200" b="1" dirty="0" err="1" smtClean="0">
                <a:latin typeface="Arial" charset="0"/>
              </a:rPr>
              <a:t>situaties</a:t>
            </a:r>
            <a:endParaRPr lang="nl-NL" sz="3200" dirty="0" smtClean="0"/>
          </a:p>
        </p:txBody>
      </p:sp>
      <p:sp>
        <p:nvSpPr>
          <p:cNvPr id="101379"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dirty="0" smtClean="0">
              <a:solidFill>
                <a:srgbClr val="610061"/>
              </a:solidFill>
            </a:endParaRPr>
          </a:p>
          <a:p>
            <a:pPr eaLnBrk="1" hangingPunct="1">
              <a:spcBef>
                <a:spcPct val="0"/>
              </a:spcBef>
            </a:pPr>
            <a:endParaRPr lang="nl-NL" sz="2400" dirty="0" smtClean="0">
              <a:solidFill>
                <a:srgbClr val="610061"/>
              </a:solidFill>
            </a:endParaRPr>
          </a:p>
          <a:p>
            <a:pPr eaLnBrk="1" hangingPunct="1">
              <a:spcBef>
                <a:spcPct val="0"/>
              </a:spcBef>
            </a:pPr>
            <a:endParaRPr lang="nl-NL" sz="2400" dirty="0" smtClean="0">
              <a:solidFill>
                <a:srgbClr val="610061"/>
              </a:solidFill>
            </a:endParaRPr>
          </a:p>
        </p:txBody>
      </p:sp>
      <p:sp>
        <p:nvSpPr>
          <p:cNvPr id="233477" name="Text Box 5"/>
          <p:cNvSpPr txBox="1">
            <a:spLocks noChangeArrowheads="1"/>
          </p:cNvSpPr>
          <p:nvPr/>
        </p:nvSpPr>
        <p:spPr bwMode="auto">
          <a:xfrm>
            <a:off x="504577" y="5589588"/>
            <a:ext cx="70917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In eerste instantie dient er snel gehandeld te worden zodat </a:t>
            </a:r>
            <a:r>
              <a:rPr lang="nl-NL" dirty="0" smtClean="0">
                <a:solidFill>
                  <a:srgbClr val="224736"/>
                </a:solidFill>
              </a:rPr>
              <a:t>          het </a:t>
            </a:r>
            <a:r>
              <a:rPr lang="nl-NL" dirty="0">
                <a:solidFill>
                  <a:srgbClr val="224736"/>
                </a:solidFill>
              </a:rPr>
              <a:t>(brom)fietsverkeer niet het water in rijdt. In een later stadium dient er een afzetting conform publicatie 96b te worden geplaatst door de wegbeheerder</a:t>
            </a:r>
            <a:r>
              <a:rPr lang="nl-NL" dirty="0">
                <a:solidFill>
                  <a:srgbClr val="640064"/>
                </a:solidFill>
              </a:rPr>
              <a:t>. </a:t>
            </a:r>
          </a:p>
        </p:txBody>
      </p:sp>
      <p:pic>
        <p:nvPicPr>
          <p:cNvPr id="101382" name="Picture 6" descr="65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78404"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11560"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2403"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4501" name="Text Box 5"/>
          <p:cNvSpPr txBox="1">
            <a:spLocks noChangeArrowheads="1"/>
          </p:cNvSpPr>
          <p:nvPr/>
        </p:nvSpPr>
        <p:spPr bwMode="auto">
          <a:xfrm>
            <a:off x="504577" y="5589588"/>
            <a:ext cx="7091759"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Indien verkeersmaatregelen genomen worden moet de afzetting </a:t>
            </a:r>
            <a:r>
              <a:rPr lang="nl-NL" dirty="0" smtClean="0">
                <a:solidFill>
                  <a:srgbClr val="224736"/>
                </a:solidFill>
              </a:rPr>
              <a:t> ook </a:t>
            </a:r>
            <a:r>
              <a:rPr lang="nl-NL" dirty="0">
                <a:solidFill>
                  <a:srgbClr val="224736"/>
                </a:solidFill>
              </a:rPr>
              <a:t>worden onderhouden. Dat is hier onvoldoende. </a:t>
            </a:r>
          </a:p>
          <a:p>
            <a:pPr eaLnBrk="1" hangingPunct="1"/>
            <a:r>
              <a:rPr lang="nl-NL" dirty="0">
                <a:solidFill>
                  <a:srgbClr val="224736"/>
                </a:solidFill>
              </a:rPr>
              <a:t>Het lint mag niet worden toegepast. </a:t>
            </a:r>
          </a:p>
        </p:txBody>
      </p:sp>
      <p:pic>
        <p:nvPicPr>
          <p:cNvPr id="102406" name="Picture 6" descr="84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5280533"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4501"/>
                                        </p:tgtEl>
                                        <p:attrNameLst>
                                          <p:attrName>style.visibility</p:attrName>
                                        </p:attrNameLst>
                                      </p:cBhvr>
                                      <p:to>
                                        <p:strVal val="visible"/>
                                      </p:to>
                                    </p:set>
                                    <p:anim calcmode="lin" valueType="num">
                                      <p:cBhvr additive="base">
                                        <p:cTn id="7" dur="500" fill="hold"/>
                                        <p:tgtEl>
                                          <p:spTgt spid="234501"/>
                                        </p:tgtEl>
                                        <p:attrNameLst>
                                          <p:attrName>ppt_x</p:attrName>
                                        </p:attrNameLst>
                                      </p:cBhvr>
                                      <p:tavLst>
                                        <p:tav tm="0">
                                          <p:val>
                                            <p:strVal val="#ppt_x"/>
                                          </p:val>
                                        </p:tav>
                                        <p:tav tm="100000">
                                          <p:val>
                                            <p:strVal val="#ppt_x"/>
                                          </p:val>
                                        </p:tav>
                                      </p:tavLst>
                                    </p:anim>
                                    <p:anim calcmode="lin" valueType="num">
                                      <p:cBhvr additive="base">
                                        <p:cTn id="8" dur="500" fill="hold"/>
                                        <p:tgtEl>
                                          <p:spTgt spid="2345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3427"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5525" name="Text Box 5"/>
          <p:cNvSpPr txBox="1">
            <a:spLocks noChangeArrowheads="1"/>
          </p:cNvSpPr>
          <p:nvPr/>
        </p:nvSpPr>
        <p:spPr bwMode="auto">
          <a:xfrm>
            <a:off x="251521" y="5516563"/>
            <a:ext cx="734481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Het rood-witte lint wordt soms nog ten onrechte gebruikt als afzetting van werkvakken. De toepassing van lint moet ten allen tijden worden afgeraden. In dit geval dienen waarschuwingshekken in combinatie met </a:t>
            </a:r>
            <a:r>
              <a:rPr lang="nl-NL" dirty="0" err="1">
                <a:solidFill>
                  <a:srgbClr val="224736"/>
                </a:solidFill>
              </a:rPr>
              <a:t>geleidebakens</a:t>
            </a:r>
            <a:r>
              <a:rPr lang="nl-NL" dirty="0">
                <a:solidFill>
                  <a:srgbClr val="224736"/>
                </a:solidFill>
              </a:rPr>
              <a:t> of </a:t>
            </a:r>
            <a:r>
              <a:rPr lang="nl-NL" dirty="0" err="1">
                <a:solidFill>
                  <a:srgbClr val="224736"/>
                </a:solidFill>
              </a:rPr>
              <a:t>verkeerskegels</a:t>
            </a:r>
            <a:r>
              <a:rPr lang="nl-NL" dirty="0">
                <a:solidFill>
                  <a:srgbClr val="224736"/>
                </a:solidFill>
              </a:rPr>
              <a:t> te worden gebruikt. </a:t>
            </a:r>
          </a:p>
        </p:txBody>
      </p:sp>
      <p:pic>
        <p:nvPicPr>
          <p:cNvPr id="103430" name="Picture 6" descr="72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5224"/>
            <a:ext cx="5777391"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25"/>
                                        </p:tgtEl>
                                        <p:attrNameLst>
                                          <p:attrName>style.visibility</p:attrName>
                                        </p:attrNameLst>
                                      </p:cBhvr>
                                      <p:to>
                                        <p:strVal val="visible"/>
                                      </p:to>
                                    </p:set>
                                    <p:anim calcmode="lin" valueType="num">
                                      <p:cBhvr additive="base">
                                        <p:cTn id="7" dur="500" fill="hold"/>
                                        <p:tgtEl>
                                          <p:spTgt spid="235525"/>
                                        </p:tgtEl>
                                        <p:attrNameLst>
                                          <p:attrName>ppt_x</p:attrName>
                                        </p:attrNameLst>
                                      </p:cBhvr>
                                      <p:tavLst>
                                        <p:tav tm="0">
                                          <p:val>
                                            <p:strVal val="#ppt_x"/>
                                          </p:val>
                                        </p:tav>
                                        <p:tav tm="100000">
                                          <p:val>
                                            <p:strVal val="#ppt_x"/>
                                          </p:val>
                                        </p:tav>
                                      </p:tavLst>
                                    </p:anim>
                                    <p:anim calcmode="lin" valueType="num">
                                      <p:cBhvr additive="base">
                                        <p:cTn id="8" dur="500" fill="hold"/>
                                        <p:tgtEl>
                                          <p:spTgt spid="235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539552" y="285750"/>
            <a:ext cx="7772400" cy="1143000"/>
          </a:xfrm>
        </p:spPr>
        <p:txBody>
          <a:bodyPr/>
          <a:lstStyle/>
          <a:p>
            <a:pPr eaLnBrk="1" hangingPunct="1">
              <a:defRPr/>
            </a:pPr>
            <a:r>
              <a:rPr lang="en-US" sz="3200" b="1" dirty="0" err="1" smtClean="0">
                <a:latin typeface="Arial" charset="0"/>
              </a:rPr>
              <a:t>Veilig</a:t>
            </a:r>
            <a:r>
              <a:rPr lang="en-US" sz="3200" b="1" dirty="0" smtClean="0">
                <a:latin typeface="Arial" charset="0"/>
              </a:rPr>
              <a:t> </a:t>
            </a:r>
            <a:r>
              <a:rPr lang="en-US" sz="3200" b="1" dirty="0" err="1" smtClean="0">
                <a:latin typeface="Arial" charset="0"/>
              </a:rPr>
              <a:t>werken</a:t>
            </a:r>
            <a:r>
              <a:rPr lang="en-US" sz="3200" b="1" dirty="0" smtClean="0">
                <a:latin typeface="Arial" charset="0"/>
              </a:rPr>
              <a:t>: </a:t>
            </a:r>
            <a:r>
              <a:rPr lang="en-US" sz="3200" b="1" dirty="0" err="1" smtClean="0">
                <a:latin typeface="Arial" charset="0"/>
              </a:rPr>
              <a:t>materiaal</a:t>
            </a:r>
            <a:r>
              <a:rPr lang="en-US" sz="3200" b="1" dirty="0" smtClean="0">
                <a:latin typeface="Arial" charset="0"/>
              </a:rPr>
              <a:t>/</a:t>
            </a:r>
            <a:r>
              <a:rPr lang="en-US" sz="3200" b="1" dirty="0" err="1" smtClean="0">
                <a:latin typeface="Arial" charset="0"/>
              </a:rPr>
              <a:t>materieel</a:t>
            </a:r>
            <a:endParaRPr lang="nl-NL" sz="3200" dirty="0" smtClean="0"/>
          </a:p>
        </p:txBody>
      </p:sp>
      <p:sp>
        <p:nvSpPr>
          <p:cNvPr id="104451" name="Rectangle 3"/>
          <p:cNvSpPr>
            <a:spLocks noGrp="1" noChangeArrowheads="1"/>
          </p:cNvSpPr>
          <p:nvPr>
            <p:ph type="body" idx="4294967295"/>
          </p:nvPr>
        </p:nvSpPr>
        <p:spPr>
          <a:xfrm>
            <a:off x="1371600" y="1628775"/>
            <a:ext cx="7772400" cy="5229225"/>
          </a:xfrm>
        </p:spPr>
        <p:txBody>
          <a:bodyPr/>
          <a:lstStyle/>
          <a:p>
            <a:pPr eaLnBrk="1" hangingPunct="1">
              <a:spcBef>
                <a:spcPct val="0"/>
              </a:spcBef>
              <a:buFont typeface="Wingdings" pitchFamily="2" charset="2"/>
              <a:buNone/>
            </a:pPr>
            <a:endParaRPr lang="nl-NL" sz="2400" smtClean="0">
              <a:solidFill>
                <a:srgbClr val="610061"/>
              </a:solidFill>
            </a:endParaRPr>
          </a:p>
          <a:p>
            <a:pPr eaLnBrk="1" hangingPunct="1">
              <a:spcBef>
                <a:spcPct val="0"/>
              </a:spcBef>
            </a:pPr>
            <a:endParaRPr lang="nl-NL" sz="2400" smtClean="0">
              <a:solidFill>
                <a:srgbClr val="610061"/>
              </a:solidFill>
            </a:endParaRPr>
          </a:p>
          <a:p>
            <a:pPr eaLnBrk="1" hangingPunct="1">
              <a:spcBef>
                <a:spcPct val="0"/>
              </a:spcBef>
            </a:pPr>
            <a:endParaRPr lang="nl-NL" sz="2400" smtClean="0">
              <a:solidFill>
                <a:srgbClr val="610061"/>
              </a:solidFill>
            </a:endParaRPr>
          </a:p>
        </p:txBody>
      </p:sp>
      <p:sp>
        <p:nvSpPr>
          <p:cNvPr id="236549" name="Text Box 5"/>
          <p:cNvSpPr txBox="1">
            <a:spLocks noChangeArrowheads="1"/>
          </p:cNvSpPr>
          <p:nvPr/>
        </p:nvSpPr>
        <p:spPr bwMode="auto">
          <a:xfrm>
            <a:off x="467545" y="5589588"/>
            <a:ext cx="712879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l-NL" dirty="0">
                <a:solidFill>
                  <a:srgbClr val="224736"/>
                </a:solidFill>
              </a:rPr>
              <a:t>Een actieraam hoort er zeker niet zo uit te zien. Wij verwijzen u voor de eisen die aan een actieraam worden gesteld naar de publicatie 'Specificaties voor materiaal en materieel‘.</a:t>
            </a:r>
          </a:p>
        </p:txBody>
      </p:sp>
      <p:pic>
        <p:nvPicPr>
          <p:cNvPr id="104454" name="Picture 6" descr="92_640x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56" y="1484784"/>
            <a:ext cx="5278404" cy="3960000"/>
          </a:xfrm>
          <a:prstGeom prst="rect">
            <a:avLst/>
          </a:prstGeom>
          <a:noFill/>
          <a:ln w="19050">
            <a:solidFill>
              <a:srgbClr val="22473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additive="base">
                                        <p:cTn id="7" dur="500" fill="hold"/>
                                        <p:tgtEl>
                                          <p:spTgt spid="236549"/>
                                        </p:tgtEl>
                                        <p:attrNameLst>
                                          <p:attrName>ppt_x</p:attrName>
                                        </p:attrNameLst>
                                      </p:cBhvr>
                                      <p:tavLst>
                                        <p:tav tm="0">
                                          <p:val>
                                            <p:strVal val="#ppt_x"/>
                                          </p:val>
                                        </p:tav>
                                        <p:tav tm="100000">
                                          <p:val>
                                            <p:strVal val="#ppt_x"/>
                                          </p:val>
                                        </p:tav>
                                      </p:tavLst>
                                    </p:anim>
                                    <p:anim calcmode="lin" valueType="num">
                                      <p:cBhvr additive="base">
                                        <p:cTn id="8" dur="500" fill="hold"/>
                                        <p:tgtEl>
                                          <p:spTgt spid="2365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theme/theme1.xml><?xml version="1.0" encoding="utf-8"?>
<a:theme xmlns:a="http://schemas.openxmlformats.org/drawingml/2006/main" name="Thema4">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e groeipunt 1e opzet klei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e groeipunt 1e opzet klein">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ema4">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Thema4</Template>
  <TotalTime>8647</TotalTime>
  <Words>3795</Words>
  <Application>Microsoft Office PowerPoint</Application>
  <PresentationFormat>Diavoorstelling (4:3)</PresentationFormat>
  <Paragraphs>641</Paragraphs>
  <Slides>115</Slides>
  <Notes>4</Notes>
  <HiddenSlides>0</HiddenSlides>
  <MMClips>0</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115</vt:i4>
      </vt:variant>
    </vt:vector>
  </HeadingPairs>
  <TitlesOfParts>
    <vt:vector size="124" baseType="lpstr">
      <vt:lpstr>Arial</vt:lpstr>
      <vt:lpstr>Calibri</vt:lpstr>
      <vt:lpstr>Times New Roman</vt:lpstr>
      <vt:lpstr>Verdana</vt:lpstr>
      <vt:lpstr>Wingdings</vt:lpstr>
      <vt:lpstr>Thema4</vt:lpstr>
      <vt:lpstr>Presentatie groeipunt 1e opzet klein</vt:lpstr>
      <vt:lpstr>1_Presentatie groeipunt 1e opzet klein</vt:lpstr>
      <vt:lpstr>1_Thema4</vt:lpstr>
      <vt:lpstr>PowerPoint-presentatie</vt:lpstr>
      <vt:lpstr>Kennismaking</vt:lpstr>
      <vt:lpstr>PowerPoint-presentatie</vt:lpstr>
      <vt:lpstr>Doel van de cursus</vt:lpstr>
      <vt:lpstr>Programma</vt:lpstr>
      <vt:lpstr>Twentsche Courant Tubantia 29-06-2010</vt:lpstr>
      <vt:lpstr>Twentsche Courant Tubantia 29-06-2010</vt:lpstr>
      <vt:lpstr>Regelgeving</vt:lpstr>
      <vt:lpstr>Richtlijnen-WiU (2005)</vt:lpstr>
      <vt:lpstr>PowerPoint-presentatie</vt:lpstr>
      <vt:lpstr>Betrokken partijen bij het uitvoeren  van wegwerkzaamheden (1)</vt:lpstr>
      <vt:lpstr>Betrokken partijen bij het uitvoeren  van wegwerkzaamheden (2)</vt:lpstr>
      <vt:lpstr>Betrokken partijen bij het uitvoeren  van wegwerkzaamheden (3)</vt:lpstr>
      <vt:lpstr>Betrokken partijen bij het uitvoeren  van wegwerkzaamheden (4)</vt:lpstr>
      <vt:lpstr>Betrokken partijen bij het uitvoeren  van wegwerkzaamheden (5)</vt:lpstr>
      <vt:lpstr>Arbo-verplichtingen, het Veiligheids- en Gezondsheidsplan (1)</vt:lpstr>
      <vt:lpstr>Arbo-verplichtingen, het Veiligheids- en Gezondsheidsplan (2)</vt:lpstr>
      <vt:lpstr>Risico’s en gevaren bij werk in uitvoering WIU (1)</vt:lpstr>
      <vt:lpstr>Risico’s en gevaren bij werk in uitvoering WIU (2)</vt:lpstr>
      <vt:lpstr>Checklist opdracht </vt:lpstr>
      <vt:lpstr>Checklist  Voorafgaand aan de werkzaamheden</vt:lpstr>
      <vt:lpstr>Checklist  Tijdens de werkzaamheden</vt:lpstr>
      <vt:lpstr>Checklist  Na de werkzaamheden</vt:lpstr>
      <vt:lpstr>Het verminderen van risico’s  1. De voorbereiding (1)</vt:lpstr>
      <vt:lpstr>Het verminderen van risico’s  1. De voorbereiding (2)</vt:lpstr>
      <vt:lpstr>Het verminderen van risico’s  2. Het inrichten van de werkplek (1)</vt:lpstr>
      <vt:lpstr>Het verminderen van risico’s  2. Het inrichten van de werkplek (2)</vt:lpstr>
      <vt:lpstr>Het verminderen van risico’s  3. Het werken bij de afzetting (1)</vt:lpstr>
      <vt:lpstr>Het verminderen van risico’s  3. Het werken bij de afzetting (2)</vt:lpstr>
      <vt:lpstr>Het verminderen van risico’s  4. Het verwijderen van de afzetting (1)</vt:lpstr>
      <vt:lpstr>Hulpmiddelen voor                                   de verkeersveiligheid bij WIU (1)</vt:lpstr>
      <vt:lpstr>Hulpmiddelen voor                                     de verkeersveiligheid bij WIU (2)</vt:lpstr>
      <vt:lpstr>Hulpmiddelen voor                                    de verkeersveiligheid bij WIU (3)</vt:lpstr>
      <vt:lpstr>Hulpmiddelen voor                                   de verkeersveiligheid bij WIU (4)</vt:lpstr>
      <vt:lpstr>Hulpmiddelen voor                                   de verkeersveiligheid bij WIU (5)</vt:lpstr>
      <vt:lpstr>Persoonlijke beschermingsmiddelen (1)</vt:lpstr>
      <vt:lpstr>PowerPoint-presentatie</vt:lpstr>
      <vt:lpstr>PowerPoint-presentatie</vt:lpstr>
      <vt:lpstr>Het plaatsen van een goede afzetting (0)</vt:lpstr>
      <vt:lpstr>Het plaatsen van een goede afzetting (1)</vt:lpstr>
      <vt:lpstr>Het plaatsen van een goede afzetting (2)</vt:lpstr>
      <vt:lpstr>Het plaatsen van een goede afzetting (3)</vt:lpstr>
      <vt:lpstr>Het plaatsen van een goede afzetting (4)</vt:lpstr>
      <vt:lpstr>Het plaatsen van een goede afzetting (5)</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Veilig werken</vt:lpstr>
      <vt:lpstr>Veilig werken: overzichtelijkheid</vt:lpstr>
      <vt:lpstr>Veilig werken: overzichtelijkheid</vt:lpstr>
      <vt:lpstr>Veilig werken: overzichtelijkheid</vt:lpstr>
      <vt:lpstr>Veilig werken: blijvende controle</vt:lpstr>
      <vt:lpstr>Veilig werken: vrije ruimte</vt:lpstr>
      <vt:lpstr>Veilig werken: vrije ruimte</vt:lpstr>
      <vt:lpstr>Veilig werken: vrije ruimte</vt:lpstr>
      <vt:lpstr>Veilig werken: vrije ruimte</vt:lpstr>
      <vt:lpstr>Veilig werken: vrije ruimte</vt:lpstr>
      <vt:lpstr>Veilig werken: vrije ruimte</vt:lpstr>
      <vt:lpstr>Veilig werken: nulpunt</vt:lpstr>
      <vt:lpstr>Veilig werken: nulpunt</vt:lpstr>
      <vt:lpstr>Veilig werken: langsafzetting</vt:lpstr>
      <vt:lpstr>Veilig werken: langsafzetting</vt:lpstr>
      <vt:lpstr>Veilig werken: langsafzetting</vt:lpstr>
      <vt:lpstr>Veilig werken: kortdurende werkzaamheden</vt:lpstr>
      <vt:lpstr>Veilig werken: kortdurende werkzaamheden</vt:lpstr>
      <vt:lpstr>PowerPoint-presentatie</vt:lpstr>
      <vt:lpstr>Veilig werken: rijdende afzetting</vt:lpstr>
      <vt:lpstr>Veilig werken: langsafzetting</vt:lpstr>
      <vt:lpstr>Veilig werken: fietspaden</vt:lpstr>
      <vt:lpstr>Veilig werken: fietspaden</vt:lpstr>
      <vt:lpstr>Veilig werken: fietspaden</vt:lpstr>
      <vt:lpstr>Veilig werken: plaatsen/verwijderen</vt:lpstr>
      <vt:lpstr>Veilig werken: bijzondere situaties</vt:lpstr>
      <vt:lpstr>Veilig werken: bijzondere situaties</vt:lpstr>
      <vt:lpstr>Veilig werken: materiaal/materieel</vt:lpstr>
      <vt:lpstr>Veilig werken: materiaal/materieel</vt:lpstr>
      <vt:lpstr>Veilig werken: materiaal/materieel</vt:lpstr>
      <vt:lpstr>Veilig werken: materiaal/materieel</vt:lpstr>
      <vt:lpstr>Veilig werken: materiaal/materieel</vt:lpstr>
      <vt:lpstr>Veilig werken: materiaal/materieel</vt:lpstr>
      <vt:lpstr>Veilig werken: materiaal/materieel</vt:lpstr>
      <vt:lpstr>Veilig werken: materiaal/materieel</vt:lpstr>
      <vt:lpstr>Veilig werken: materiaal/materieel</vt:lpstr>
      <vt:lpstr>Veilig werken: situatiefoto WIU </vt:lpstr>
      <vt:lpstr>Veilig werken: situatiefoto WIU </vt:lpstr>
      <vt:lpstr>Veilig werken: situatiefoto WIU </vt:lpstr>
      <vt:lpstr>Veilig werken: situatiefoto WIU </vt:lpstr>
      <vt:lpstr>Veilig werken: situatiefoto WIU </vt:lpstr>
      <vt:lpstr>Veilig werken: situatiefoto WIU </vt:lpstr>
      <vt:lpstr>Veilig werken: situatiefoto WIU </vt:lpstr>
      <vt:lpstr>Veilig werken: situatiefoto WIU </vt:lpstr>
      <vt:lpstr>PowerPoint-presentatie</vt:lpstr>
      <vt:lpstr>PowerPoint-presentatie</vt:lpstr>
    </vt:vector>
  </TitlesOfParts>
  <Company>AOC-Oost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veilig werken langs de weg</dc:title>
  <dc:subject>veilig werken langs de weg</dc:subject>
  <dc:creator>Robert Mensink</dc:creator>
  <cp:lastModifiedBy>Hans Mulder</cp:lastModifiedBy>
  <cp:revision>826</cp:revision>
  <dcterms:created xsi:type="dcterms:W3CDTF">2007-11-03T21:01:58Z</dcterms:created>
  <dcterms:modified xsi:type="dcterms:W3CDTF">2017-01-16T15:10:06Z</dcterms:modified>
</cp:coreProperties>
</file>